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431" r:id="rId6"/>
  </p:sldMasterIdLst>
  <p:notesMasterIdLst>
    <p:notesMasterId r:id="rId38"/>
  </p:notesMasterIdLst>
  <p:handoutMasterIdLst>
    <p:handoutMasterId r:id="rId39"/>
  </p:handoutMasterIdLst>
  <p:sldIdLst>
    <p:sldId id="373" r:id="rId7"/>
    <p:sldId id="390" r:id="rId8"/>
    <p:sldId id="375" r:id="rId9"/>
    <p:sldId id="380" r:id="rId10"/>
    <p:sldId id="384" r:id="rId11"/>
    <p:sldId id="3287" r:id="rId12"/>
    <p:sldId id="382" r:id="rId13"/>
    <p:sldId id="391" r:id="rId14"/>
    <p:sldId id="386" r:id="rId15"/>
    <p:sldId id="387" r:id="rId16"/>
    <p:sldId id="376" r:id="rId17"/>
    <p:sldId id="388" r:id="rId18"/>
    <p:sldId id="389" r:id="rId19"/>
    <p:sldId id="392" r:id="rId20"/>
    <p:sldId id="3283" r:id="rId21"/>
    <p:sldId id="377" r:id="rId22"/>
    <p:sldId id="3272" r:id="rId23"/>
    <p:sldId id="3273" r:id="rId24"/>
    <p:sldId id="3275" r:id="rId25"/>
    <p:sldId id="3279" r:id="rId26"/>
    <p:sldId id="3280" r:id="rId27"/>
    <p:sldId id="3281" r:id="rId28"/>
    <p:sldId id="378" r:id="rId29"/>
    <p:sldId id="3282" r:id="rId30"/>
    <p:sldId id="3285" r:id="rId31"/>
    <p:sldId id="3286" r:id="rId32"/>
    <p:sldId id="393" r:id="rId33"/>
    <p:sldId id="394" r:id="rId34"/>
    <p:sldId id="3284" r:id="rId35"/>
    <p:sldId id="374" r:id="rId36"/>
    <p:sldId id="358" r:id="rId37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333E48"/>
    <a:srgbClr val="00C1DE"/>
    <a:srgbClr val="FF6B00"/>
    <a:srgbClr val="E5ECEB"/>
    <a:srgbClr val="95D600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70FF82-7543-4F4A-A437-6C1F80813449}" v="488" dt="2021-09-14T16:14:34.728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29" autoAdjust="0"/>
    <p:restoredTop sz="93466"/>
  </p:normalViewPr>
  <p:slideViewPr>
    <p:cSldViewPr snapToGrid="0">
      <p:cViewPr varScale="1">
        <p:scale>
          <a:sx n="124" d="100"/>
          <a:sy n="124" d="100"/>
        </p:scale>
        <p:origin x="33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svg>
</file>

<file path=ppt/media/image29.png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9/15/21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E556DF-BE24-BB47-9FD2-350D67DC1C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-1"/>
            <a:ext cx="12193200" cy="6858002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DB56EA-EFE9-874F-97FF-66B32F665BC9}"/>
              </a:ext>
            </a:extLst>
          </p:cNvPr>
          <p:cNvSpPr>
            <a:spLocks/>
          </p:cNvSpPr>
          <p:nvPr userDrawn="1"/>
        </p:nvSpPr>
        <p:spPr>
          <a:xfrm rot="5400000">
            <a:off x="2666400" y="-2667600"/>
            <a:ext cx="6858000" cy="121932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834CFF-8E93-2347-9547-EC508DDB30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82DC592-EAC9-634F-9EE1-EDC89A2624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39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200936EE-7EE0-D441-851D-618ACC029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3DE2A1EC-11A7-6C45-AE97-813BACFCF89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3292D234-E25F-7F41-ABB8-C75FCF5CD5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49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hydrozoan&#10;&#10;Description automatically generated">
            <a:extLst>
              <a:ext uri="{FF2B5EF4-FFF2-40B4-BE49-F238E27FC236}">
                <a16:creationId xmlns:a16="http://schemas.microsoft.com/office/drawing/2014/main" id="{74A8AC8F-8A23-E644-ABCA-8318EFE232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677"/>
            <a:ext cx="12193200" cy="685867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75CEC7D-A359-1740-9727-7D6F154D859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C9308F2-C30B-4E4F-9DA5-A1A86F5F74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75A4ED9-47E4-4F44-AAD7-16DA7F418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22732B47-45F3-C946-9945-2403B1618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318CCECB-9B2C-4F40-93A1-3FF9264650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9DE32C43-10DC-6D45-AAC5-F6B8ED9985E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2"/>
                </a:solidFill>
              </a:rPr>
              <a:t>© 2021 Arm</a:t>
            </a:r>
            <a:endParaRPr lang="en-US" altLang="en-US" sz="10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874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, laser, light, scene&#10;&#10;Description automatically generated">
            <a:extLst>
              <a:ext uri="{FF2B5EF4-FFF2-40B4-BE49-F238E27FC236}">
                <a16:creationId xmlns:a16="http://schemas.microsoft.com/office/drawing/2014/main" id="{566CB7B2-10D4-7544-8B87-EFB12B4451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0"/>
            <a:ext cx="121932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D297C4-855A-9540-843B-CC587D9FD8C1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15D5131B-4C51-1F44-B7F4-6CA8B239F63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51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ky, city, night&#10;&#10;Description automatically generated">
            <a:extLst>
              <a:ext uri="{FF2B5EF4-FFF2-40B4-BE49-F238E27FC236}">
                <a16:creationId xmlns:a16="http://schemas.microsoft.com/office/drawing/2014/main" id="{373ACAC4-F57F-F549-85F2-65FF12CC25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0"/>
            <a:ext cx="12193200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B835CB-DD8C-F446-83CE-32ACFB0217A0}"/>
              </a:ext>
            </a:extLst>
          </p:cNvPr>
          <p:cNvSpPr/>
          <p:nvPr userDrawn="1"/>
        </p:nvSpPr>
        <p:spPr>
          <a:xfrm>
            <a:off x="-1200" y="0"/>
            <a:ext cx="12193200" cy="6857998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E2E6ED93-C5DD-684E-B1BE-4080D175C8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02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4782D4B3-E72D-F041-ABD0-1372C0EBFB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0"/>
            <a:ext cx="121932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3CED656-9AD2-7747-9AF1-F75EAE25A4FC}"/>
              </a:ext>
            </a:extLst>
          </p:cNvPr>
          <p:cNvSpPr/>
          <p:nvPr userDrawn="1"/>
        </p:nvSpPr>
        <p:spPr>
          <a:xfrm>
            <a:off x="0" y="-3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3812FE35-0376-054E-A535-66C3377FC4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566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lur, light&#10;&#10;Description automatically generated">
            <a:extLst>
              <a:ext uri="{FF2B5EF4-FFF2-40B4-BE49-F238E27FC236}">
                <a16:creationId xmlns:a16="http://schemas.microsoft.com/office/drawing/2014/main" id="{2C9049B0-0B94-BD42-824D-B6D9FACBA8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-1"/>
            <a:ext cx="12193200" cy="6858002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9285AD-6427-0B46-A0F2-1DCB911CA9CC}"/>
              </a:ext>
            </a:extLst>
          </p:cNvPr>
          <p:cNvSpPr/>
          <p:nvPr userDrawn="1"/>
        </p:nvSpPr>
        <p:spPr>
          <a:xfrm>
            <a:off x="0" y="-3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BE181728-95E0-D942-934C-22837439CA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794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CF1BEC-2CAF-7649-A00C-2845946E67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0"/>
            <a:ext cx="12193200" cy="6858001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841289-60D1-7948-9778-C9FCBEABBE6A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3437A559-6F71-E24B-8877-CF29E1842AA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789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BE12DA-8290-CF4B-976D-F9128AA4E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-1"/>
            <a:ext cx="12193200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A7D91F-FDE8-064E-A3E9-D2C0020634A8}"/>
              </a:ext>
            </a:extLst>
          </p:cNvPr>
          <p:cNvSpPr/>
          <p:nvPr userDrawn="1"/>
        </p:nvSpPr>
        <p:spPr>
          <a:xfrm>
            <a:off x="-1200" y="-2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43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DB13CEFF-559B-FB4C-A2FE-263C6B46C7C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097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vertebrate, ctenophore&#10;&#10;Description automatically generated">
            <a:extLst>
              <a:ext uri="{FF2B5EF4-FFF2-40B4-BE49-F238E27FC236}">
                <a16:creationId xmlns:a16="http://schemas.microsoft.com/office/drawing/2014/main" id="{58C025E6-8226-464D-867E-1C3F7CD526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BE7B51-ECA1-FA4D-BCAA-2BAA2A4A3ED4}"/>
              </a:ext>
            </a:extLst>
          </p:cNvPr>
          <p:cNvSpPr/>
          <p:nvPr userDrawn="1"/>
        </p:nvSpPr>
        <p:spPr>
          <a:xfrm>
            <a:off x="3510116" y="1"/>
            <a:ext cx="8681883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F4023BA9-1025-B342-8C96-782CC118DCF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476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ED8F0C-28F2-8A42-9D40-7084C9FFD7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353" y="0"/>
            <a:ext cx="12212707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6677CF-4019-3745-AE17-170FFE5A9470}"/>
              </a:ext>
            </a:extLst>
          </p:cNvPr>
          <p:cNvSpPr/>
          <p:nvPr userDrawn="1"/>
        </p:nvSpPr>
        <p:spPr>
          <a:xfrm>
            <a:off x="0" y="0"/>
            <a:ext cx="12202354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97F8A816-849A-F64A-9212-F0A7C735F9D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209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ircuit, electronics, night&#10;&#10;Description automatically generated">
            <a:extLst>
              <a:ext uri="{FF2B5EF4-FFF2-40B4-BE49-F238E27FC236}">
                <a16:creationId xmlns:a16="http://schemas.microsoft.com/office/drawing/2014/main" id="{0CFC14C8-0981-E345-B10D-84223FB4CE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-1"/>
            <a:ext cx="12193200" cy="6858002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42CAB4-5A61-4A44-9A1E-BC9746ED65BA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066775FA-2E3A-3B47-AC4A-682D27F2218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028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F60B99-6BFE-2D40-895F-0F084FEC4E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"/>
            <a:ext cx="12191327" cy="685800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5A56ACD-80AA-D441-B2FA-F252F126F050}"/>
              </a:ext>
            </a:extLst>
          </p:cNvPr>
          <p:cNvSpPr>
            <a:spLocks/>
          </p:cNvSpPr>
          <p:nvPr userDrawn="1"/>
        </p:nvSpPr>
        <p:spPr>
          <a:xfrm rot="5400000">
            <a:off x="2666400" y="-2667600"/>
            <a:ext cx="6858000" cy="121932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FB81D85-C6D9-464F-970F-8B449E6B37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687E4BC-2B2B-B045-B01E-E0001545D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59F83AF-D8A4-3D48-9AAD-FC11BC3D96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6CAA01D4-228A-2D47-8D6D-23BE3048C23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A92CF2F3-D508-734C-A803-AEC0A192B10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727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 object, blue, star, bright&#10;&#10;Description automatically generated">
            <a:extLst>
              <a:ext uri="{FF2B5EF4-FFF2-40B4-BE49-F238E27FC236}">
                <a16:creationId xmlns:a16="http://schemas.microsoft.com/office/drawing/2014/main" id="{FB37B42A-7042-E140-A580-6034CB5856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00" y="-2"/>
            <a:ext cx="12193200" cy="6857999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9646DD-15B4-6F44-9224-549BD8C15001}"/>
              </a:ext>
            </a:extLst>
          </p:cNvPr>
          <p:cNvSpPr/>
          <p:nvPr userDrawn="1"/>
        </p:nvSpPr>
        <p:spPr>
          <a:xfrm>
            <a:off x="-1200" y="-3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F9FBE488-91F7-1942-A89D-FB17FE084C3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411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BEC0F4-29B3-1844-A206-E9978DDC95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0"/>
            <a:ext cx="12193200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BA66D4-F829-5348-B094-D86162A17157}"/>
              </a:ext>
            </a:extLst>
          </p:cNvPr>
          <p:cNvSpPr/>
          <p:nvPr userDrawn="1"/>
        </p:nvSpPr>
        <p:spPr>
          <a:xfrm>
            <a:off x="-600" y="-3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BDDBD7D5-08A7-D64A-8871-2D7A78BACF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07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0AFABCE9-6BC8-E741-B725-757DD8CDEF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3200" cy="6861157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30656C-1B23-0749-AD6A-14502D71E9B2}"/>
              </a:ext>
            </a:extLst>
          </p:cNvPr>
          <p:cNvSpPr/>
          <p:nvPr userDrawn="1"/>
        </p:nvSpPr>
        <p:spPr>
          <a:xfrm>
            <a:off x="-600" y="1"/>
            <a:ext cx="121926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9E4F93-C5F1-8F48-A4C5-D5EFC338F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38BAC75-B7C6-FE40-9C8B-21A49F1AC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D7C4A91-C1F1-FD49-AF4E-49381B249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117C73D-1E90-6E4B-B561-F3868D991D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6B5A3F7D-62C2-2F4F-A74E-62524C8DDF0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tx2"/>
                </a:solidFill>
              </a:rPr>
              <a:t>© 2021 Arm</a:t>
            </a:r>
            <a:endParaRPr lang="en-US" alt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687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3223CC0-C7A1-BC40-9A1F-09EBC27A25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0CD7DAB-58BC-C442-ABC0-6D7414DFC2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Page Title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CDE2EBD-0FA3-D24B-AC33-4F98A57EE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1" name="Picture 10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FF51B5E8-1A64-CC4C-8297-18A3B49396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CF3F483E-C28F-8C43-8AF4-54DEBAF1D6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7273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F5B06E-F6A0-3B43-AD64-568F71E241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73DAA08-2A8E-BC49-A908-D83D95CBFD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Page Title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18585A9-CBDE-FB4B-A656-FBBD0B0CAA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1" name="Picture 10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F366692D-059F-E843-B530-FFE3E2135C8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9" name="TextBox 20">
            <a:extLst>
              <a:ext uri="{FF2B5EF4-FFF2-40B4-BE49-F238E27FC236}">
                <a16:creationId xmlns:a16="http://schemas.microsoft.com/office/drawing/2014/main" id="{84D08BDA-0B34-A84B-B3A0-9DE0D5EB961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992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3353FD8-3FBF-E340-8B41-D553C61637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602B157-BA2E-444C-B53E-75E5005648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Page Title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7FC899D-8C55-104D-89CA-EA4FCE459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1" name="Picture 10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2C852A8C-3865-AA4E-82F7-750F6C6DD6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8F84B417-FBBD-D54C-B0DE-4D62AABBD4C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0419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6250"/>
            <a:ext cx="11233150" cy="654760"/>
          </a:xfrm>
        </p:spPr>
        <p:txBody>
          <a:bodyPr anchor="t"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171111"/>
            <a:ext cx="11233150" cy="494833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 marL="672783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32503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79425" y="1554489"/>
            <a:ext cx="11233150" cy="455323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504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20481"/>
            <a:ext cx="0" cy="45152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5920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20481"/>
            <a:ext cx="53456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77587" y="2202443"/>
            <a:ext cx="5347480" cy="3933245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 hasCustomPrompt="1"/>
          </p:nvPr>
        </p:nvSpPr>
        <p:spPr>
          <a:xfrm>
            <a:off x="6341534" y="1620481"/>
            <a:ext cx="53710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6339947" y="2202442"/>
            <a:ext cx="5372628" cy="393324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26211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795D2F-D322-4144-8DA8-55D6A29427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148138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4D2EAD-40A5-4C0B-900F-916EB19FF748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8051800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 userDrawn="1"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 userDrawn="1">
            <p:ph idx="1"/>
          </p:nvPr>
        </p:nvSpPr>
        <p:spPr>
          <a:xfrm>
            <a:off x="479426" y="2373786"/>
            <a:ext cx="3372644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 userDrawn="1">
            <p:ph idx="17"/>
          </p:nvPr>
        </p:nvSpPr>
        <p:spPr>
          <a:xfrm>
            <a:off x="4416359" y="2373786"/>
            <a:ext cx="3359281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 userDrawn="1">
            <p:ph idx="18"/>
          </p:nvPr>
        </p:nvSpPr>
        <p:spPr>
          <a:xfrm>
            <a:off x="8300113" y="2373786"/>
            <a:ext cx="3412462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419997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0007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0F1145-3FE1-6D42-AA8B-F8E06EB9F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21" y="0"/>
            <a:ext cx="12192442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D2F924C-135F-554D-93F0-AB47D68FAEB2}"/>
              </a:ext>
            </a:extLst>
          </p:cNvPr>
          <p:cNvSpPr/>
          <p:nvPr userDrawn="1"/>
        </p:nvSpPr>
        <p:spPr>
          <a:xfrm rot="16200000">
            <a:off x="6027000" y="693001"/>
            <a:ext cx="6858000" cy="5472000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406E79-E2B4-C342-8DB2-4D2D3C2FAA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28F18B9-825A-C643-BA5E-9620354031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9634863-0C8B-5F4F-B35A-4D468E8EC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E921999B-E167-3C4E-A8F5-820963AA112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70BF6488-6104-D74D-BDA7-9A5F46DE19C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4023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299119" y="2372564"/>
            <a:ext cx="3413455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grpSp>
        <p:nvGrpSpPr>
          <p:cNvPr id="36" name="Group 6">
            <a:extLst>
              <a:ext uri="{FF2B5EF4-FFF2-40B4-BE49-F238E27FC236}">
                <a16:creationId xmlns:a16="http://schemas.microsoft.com/office/drawing/2014/main" id="{CCE81F77-7204-0241-970A-63C43B1D7B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11050"/>
            <a:ext cx="3903662" cy="4448438"/>
            <a:chOff x="3706307" y="1883391"/>
            <a:chExt cx="3803176" cy="4472959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66E339-1F3B-8E41-B64F-AA6A42EDF7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22B3030-62BD-3440-A850-5C6E7CCDD5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Placeholder 131">
            <a:extLst>
              <a:ext uri="{FF2B5EF4-FFF2-40B4-BE49-F238E27FC236}">
                <a16:creationId xmlns:a16="http://schemas.microsoft.com/office/drawing/2014/main" id="{B54BFFD1-D378-D841-B5DD-88788B48D0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131">
            <a:extLst>
              <a:ext uri="{FF2B5EF4-FFF2-40B4-BE49-F238E27FC236}">
                <a16:creationId xmlns:a16="http://schemas.microsoft.com/office/drawing/2014/main" id="{E3125198-F65A-8049-9D3E-A6AF258DAE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6192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ext Placeholder 131">
            <a:extLst>
              <a:ext uri="{FF2B5EF4-FFF2-40B4-BE49-F238E27FC236}">
                <a16:creationId xmlns:a16="http://schemas.microsoft.com/office/drawing/2014/main" id="{7C8008EA-19DB-814F-9284-A055A2AB89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DD4BA2E6-FACA-5C45-B75F-9327959A67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415863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5AB0A5A2-CEF5-6E44-BACF-2C0296FE306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9425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371875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55004" y="1631950"/>
            <a:ext cx="0" cy="44406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79425" y="1631111"/>
            <a:ext cx="2619375" cy="44406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1"/>
            <a:ext cx="8296540" cy="444060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991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629287"/>
            <a:ext cx="0" cy="444326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7" y="1629597"/>
            <a:ext cx="2674937" cy="444348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79425" y="1629287"/>
            <a:ext cx="8348664" cy="444326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496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18445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755872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18445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755872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79425" y="1618445"/>
            <a:ext cx="26193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18445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0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441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79425" y="1629079"/>
            <a:ext cx="5481108" cy="445519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50924" y="1629080"/>
            <a:ext cx="5461651" cy="4455198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42164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79425" y="1259574"/>
            <a:ext cx="11233150" cy="48364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5123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880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28AC5A-7EFB-CA43-8A9B-3B442C5C9A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pic>
        <p:nvPicPr>
          <p:cNvPr id="11" name="Picture 10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C1198ECC-03BB-F84C-8B27-CF6053626C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0" name="TextBox 20">
            <a:extLst>
              <a:ext uri="{FF2B5EF4-FFF2-40B4-BE49-F238E27FC236}">
                <a16:creationId xmlns:a16="http://schemas.microsoft.com/office/drawing/2014/main" id="{2EFD6F9F-6DEB-6F4D-BE5A-D3540160B34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A82B8D-79F0-2840-A348-51E15B608C5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952143"/>
            <a:ext cx="4655186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Danke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谢谢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ありがとう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Asante</a:t>
            </a: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감사합니다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धन्यवाद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Kiitos</a:t>
            </a:r>
          </a:p>
          <a:p>
            <a:pPr algn="r">
              <a:defRPr/>
            </a:pPr>
            <a:r>
              <a:rPr lang="ar-SA" sz="2800" kern="1200" dirty="0">
                <a:solidFill>
                  <a:schemeClr val="bg1"/>
                </a:solidFill>
                <a:latin typeface="Calibri" charset="0"/>
                <a:ea typeface="ＭＳ Ｐゴシック" charset="-128"/>
                <a:cs typeface="+mn-cs"/>
              </a:rPr>
              <a:t>شكرًا</a:t>
            </a:r>
            <a:endParaRPr lang="en-GB" sz="2800" kern="1200" dirty="0">
              <a:solidFill>
                <a:schemeClr val="bg1"/>
              </a:solidFill>
              <a:latin typeface="Calibri" charset="0"/>
              <a:ea typeface="ＭＳ Ｐゴシック" charset="-128"/>
              <a:cs typeface="+mn-cs"/>
            </a:endParaRPr>
          </a:p>
          <a:p>
            <a:pPr algn="r">
              <a:defRPr/>
            </a:pPr>
            <a:r>
              <a:rPr lang="as-IN" altLang="en-US" sz="2800" dirty="0">
                <a:solidFill>
                  <a:schemeClr val="bg1"/>
                </a:solidFill>
              </a:rPr>
              <a:t>ধন্যবাদ</a:t>
            </a:r>
            <a:br>
              <a:rPr lang="en-US" altLang="en-US" sz="2800" dirty="0">
                <a:solidFill>
                  <a:schemeClr val="bg1"/>
                </a:solidFill>
              </a:rPr>
            </a:br>
            <a:r>
              <a:rPr lang="he-IL" altLang="en-US" sz="2800" dirty="0">
                <a:solidFill>
                  <a:schemeClr val="bg1"/>
                </a:solidFill>
              </a:rPr>
              <a:t>תודה</a:t>
            </a:r>
            <a:endParaRPr lang="en-US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2736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11E887-F2DD-9743-B321-E6625A63F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pic>
        <p:nvPicPr>
          <p:cNvPr id="10" name="Picture 9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AF5F647F-3DD2-E04B-AC85-5BB3FF09994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9" name="TextBox 20">
            <a:extLst>
              <a:ext uri="{FF2B5EF4-FFF2-40B4-BE49-F238E27FC236}">
                <a16:creationId xmlns:a16="http://schemas.microsoft.com/office/drawing/2014/main" id="{1BE84E2F-085C-6E4E-8174-736F84DE3A1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30E328-7BED-1141-A027-0EEE09BB1F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952143"/>
            <a:ext cx="4655186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Danke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Gracias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谢谢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ありがとう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Asante</a:t>
            </a:r>
          </a:p>
          <a:p>
            <a:pPr algn="r"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감사합니다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800" dirty="0" err="1">
                <a:solidFill>
                  <a:schemeClr val="bg1"/>
                </a:solidFill>
              </a:rPr>
              <a:t>धन्यवाद</a:t>
            </a:r>
            <a:endParaRPr lang="en-US" altLang="en-US" sz="2800" dirty="0">
              <a:solidFill>
                <a:schemeClr val="bg1"/>
              </a:solidFill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800" dirty="0">
                <a:solidFill>
                  <a:schemeClr val="bg1"/>
                </a:solidFill>
              </a:rPr>
              <a:t>Kiitos</a:t>
            </a:r>
          </a:p>
          <a:p>
            <a:pPr algn="r">
              <a:defRPr/>
            </a:pPr>
            <a:r>
              <a:rPr lang="ar-SA" sz="2800" kern="1200" dirty="0">
                <a:solidFill>
                  <a:schemeClr val="bg1"/>
                </a:solidFill>
                <a:latin typeface="Calibri" charset="0"/>
                <a:ea typeface="ＭＳ Ｐゴシック" charset="-128"/>
                <a:cs typeface="+mn-cs"/>
              </a:rPr>
              <a:t>شكرًا</a:t>
            </a:r>
            <a:endParaRPr lang="en-GB" sz="2800" kern="1200" dirty="0">
              <a:solidFill>
                <a:schemeClr val="bg1"/>
              </a:solidFill>
              <a:latin typeface="Calibri" charset="0"/>
              <a:ea typeface="ＭＳ Ｐゴシック" charset="-128"/>
              <a:cs typeface="+mn-cs"/>
            </a:endParaRPr>
          </a:p>
          <a:p>
            <a:pPr algn="r">
              <a:defRPr/>
            </a:pPr>
            <a:r>
              <a:rPr lang="as-IN" altLang="en-US" sz="2800" dirty="0">
                <a:solidFill>
                  <a:schemeClr val="bg1"/>
                </a:solidFill>
              </a:rPr>
              <a:t>ধন্যবাদ</a:t>
            </a:r>
            <a:br>
              <a:rPr lang="en-US" altLang="en-US" sz="2800" dirty="0">
                <a:solidFill>
                  <a:schemeClr val="bg1"/>
                </a:solidFill>
              </a:rPr>
            </a:br>
            <a:r>
              <a:rPr lang="he-IL" altLang="en-US" sz="2800" dirty="0">
                <a:solidFill>
                  <a:schemeClr val="bg1"/>
                </a:solidFill>
              </a:rPr>
              <a:t>תודה</a:t>
            </a:r>
            <a:endParaRPr lang="en-US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44665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3539DD-CEDA-3A48-A36A-6D3775392A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9" name="Picture 8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05C774FB-6A72-C34E-AAAD-07547EC963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8" name="TextBox 20">
            <a:extLst>
              <a:ext uri="{FF2B5EF4-FFF2-40B4-BE49-F238E27FC236}">
                <a16:creationId xmlns:a16="http://schemas.microsoft.com/office/drawing/2014/main" id="{870DFC52-AE4C-654B-A714-C2006FAE04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716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925CD4-06B7-E24D-8A2A-BE1E27E8BC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3200" cy="6858000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8F9D61-0E18-934E-80CB-8ABCE713AF08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9000">
                <a:schemeClr val="tx1">
                  <a:alpha val="20000"/>
                </a:scheme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B5F76A5-92C3-DF4A-993D-C79C93E531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2F45A70-6A1D-5943-8B02-2010995888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21CCBE84-A3EE-DA41-BB17-C2EE027C0E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267C7E9E-E74C-0547-868F-423E4E2194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1652C07E-440A-CE41-9DBD-125723A40F1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205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720845-44B5-8345-A55E-DF3DBAF7C2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078942" y="108737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 dirty="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 dirty="0">
                <a:solidFill>
                  <a:schemeClr val="bg1"/>
                </a:solidFill>
              </a:rPr>
            </a:br>
            <a:r>
              <a:rPr lang="en-US" altLang="x-none" sz="1200" dirty="0" err="1">
                <a:solidFill>
                  <a:schemeClr val="bg1"/>
                </a:solidFill>
              </a:rPr>
              <a:t>www.arm.com</a:t>
            </a:r>
            <a:r>
              <a:rPr lang="en-US" altLang="x-none" sz="1200" dirty="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9" name="Picture 8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0A3F307A-54EB-9747-ABE8-8A816CDDD8D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8" name="TextBox 20">
            <a:extLst>
              <a:ext uri="{FF2B5EF4-FFF2-40B4-BE49-F238E27FC236}">
                <a16:creationId xmlns:a16="http://schemas.microsoft.com/office/drawing/2014/main" id="{EA133D04-5236-D641-B03F-0BE645CEB92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05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494321-DD87-0D4B-AEA1-CB80E36808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1"/>
            <a:ext cx="12193200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4735" y="460734"/>
            <a:ext cx="6862654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8F4AA8-7F9E-7D41-BF94-4D811F55AC2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45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3210143-1056-7048-ADC6-41884B602F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39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964FB5B-BAC3-AC46-8166-1B8CCBE24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28C4AE80-A942-A94D-9D03-1C89C2862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8C8B782A-A9C9-CA41-A2FF-1BC8DE03468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22" name="TextBox 20">
            <a:extLst>
              <a:ext uri="{FF2B5EF4-FFF2-40B4-BE49-F238E27FC236}">
                <a16:creationId xmlns:a16="http://schemas.microsoft.com/office/drawing/2014/main" id="{FCEEB435-8B36-4144-8E92-92682FE106A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688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D0AF51-EEA2-DE46-8B7D-7878323488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60" r="1770"/>
          <a:stretch/>
        </p:blipFill>
        <p:spPr>
          <a:xfrm>
            <a:off x="-600" y="0"/>
            <a:ext cx="12192000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797061" y="463062"/>
            <a:ext cx="6858000" cy="5931877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2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9E646E-904B-FE40-95AC-5DBD9EA1E9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FC9BE8F-3B53-B24B-8202-E7DDC587BF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67B2024A-A0B8-5D48-B2AD-E9A66CF1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4" name="Picture 13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B0F255FF-9877-7447-84E8-B54342514AA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AEE727D9-9D95-154F-8EEF-D353686DEB9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96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D6984C-0C60-D246-AE94-A2AE6368F1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3200" cy="6857998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9BECDB-CC38-DF4D-907D-B3DFBF61DA05}"/>
              </a:ext>
            </a:extLst>
          </p:cNvPr>
          <p:cNvSpPr/>
          <p:nvPr userDrawn="1"/>
        </p:nvSpPr>
        <p:spPr>
          <a:xfrm>
            <a:off x="4498259" y="1"/>
            <a:ext cx="7693741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45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2AEACEA-CC36-0E44-8844-76898F890A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39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C60D2D7-6351-ED48-8D39-DF4D3B06FA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EE0145AD-284C-9241-B886-C8320F329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317F1C36-0131-3143-8A0C-5B53D484B0F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22" name="TextBox 20">
            <a:extLst>
              <a:ext uri="{FF2B5EF4-FFF2-40B4-BE49-F238E27FC236}">
                <a16:creationId xmlns:a16="http://schemas.microsoft.com/office/drawing/2014/main" id="{97C82C88-5520-304D-9044-627C10A67F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5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B1347F1D-5F69-BB4F-AE1F-4C4F13186A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1"/>
            <a:ext cx="12193200" cy="68579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C855E-7087-584A-BBB4-44CE2BD68C9E}"/>
              </a:ext>
            </a:extLst>
          </p:cNvPr>
          <p:cNvSpPr/>
          <p:nvPr userDrawn="1"/>
        </p:nvSpPr>
        <p:spPr>
          <a:xfrm rot="16200000">
            <a:off x="5172924" y="-161079"/>
            <a:ext cx="6862654" cy="7175502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alpha val="0"/>
                </a:schemeClr>
              </a:gs>
              <a:gs pos="100000">
                <a:schemeClr val="tx1">
                  <a:alpha val="4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64D7468-B6ED-8B46-A799-873C6CBB00E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FCF4363-5E90-D047-9431-0DB690B3B2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CBA493B4-A47A-AF4F-8961-DFC7E525A7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CE333105-CFBC-7646-89A1-C700547214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67D5806-7916-AE44-A8CA-0060927C5E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40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0D5555E-95A7-C641-8EB5-0619DE2A3F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br>
              <a:rPr lang="en-US" dirty="0"/>
            </a:br>
            <a:r>
              <a:rPr lang="en-US" dirty="0"/>
              <a:t>Line 3</a:t>
            </a:r>
            <a:br>
              <a:rPr lang="en-US" dirty="0"/>
            </a:br>
            <a:r>
              <a:rPr lang="en-US" dirty="0"/>
              <a:t>Line 4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106C3B07-082E-DB42-B5EB-8FC5A1CED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  <a:endParaRPr lang="en-GB" dirty="0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AF64EEF4-B1ED-2544-B548-9FFD93EA66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3" name="TextBox 20">
            <a:extLst>
              <a:ext uri="{FF2B5EF4-FFF2-40B4-BE49-F238E27FC236}">
                <a16:creationId xmlns:a16="http://schemas.microsoft.com/office/drawing/2014/main" id="{73FB50C7-839A-F84D-ADC0-26A88F1AF62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chemeClr val="bg2"/>
                </a:solidFill>
              </a:rPr>
              <a:t>© 2021 Arm</a:t>
            </a:r>
            <a:endParaRPr lang="en-US" altLang="en-US" sz="1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53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B041E3-D124-8440-B6B0-06A51A3090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00" y="1"/>
            <a:ext cx="12193200" cy="6857999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lvl="1" algn="r" eaLnBrk="1" hangingPunct="1">
              <a:lnSpc>
                <a:spcPct val="104000"/>
              </a:lnSpc>
              <a:buFont typeface="Arial" charset="0"/>
              <a:buNone/>
              <a:defRPr/>
            </a:pPr>
            <a:endParaRPr lang="en-GB" sz="1600">
              <a:solidFill>
                <a:schemeClr val="bg1"/>
              </a:solidFill>
              <a:cs typeface="ＭＳ Ｐゴシック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FF0996-2F0F-5B4A-AE7F-01949B340BCF}"/>
              </a:ext>
            </a:extLst>
          </p:cNvPr>
          <p:cNvSpPr/>
          <p:nvPr userDrawn="1"/>
        </p:nvSpPr>
        <p:spPr>
          <a:xfrm>
            <a:off x="3849329" y="1"/>
            <a:ext cx="8342671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45000">
                <a:srgbClr val="000000">
                  <a:alpha val="25000"/>
                </a:srgbClr>
              </a:gs>
              <a:gs pos="100000">
                <a:schemeClr val="tx1">
                  <a:alpha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BE3C52-00EF-C04D-93F3-7480251F27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82" t="3803" r="2134" b="12930"/>
          <a:stretch/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941131" y="5770761"/>
            <a:ext cx="4264272" cy="295077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941131" y="6080641"/>
            <a:ext cx="4264272" cy="301109"/>
          </a:xfrm>
        </p:spPr>
        <p:txBody>
          <a:bodyPr anchor="t"/>
          <a:lstStyle>
            <a:lvl1pPr marL="0" indent="0" algn="r">
              <a:spcAft>
                <a:spcPts val="600"/>
              </a:spcAft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016499" y="788740"/>
            <a:ext cx="6192839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85A9EDC-D6F8-D44D-A166-BF363AD0E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499" y="1207042"/>
            <a:ext cx="6192840" cy="2574186"/>
          </a:xfrm>
        </p:spPr>
        <p:txBody>
          <a:bodyPr anchor="t" anchorCtr="0"/>
          <a:lstStyle>
            <a:lvl1pPr algn="r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3120599-1266-FE46-AC08-C11A2D8A7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6498" y="3973626"/>
            <a:ext cx="6192840" cy="702444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/>
              <a:t>Click to edit Master subtitle style</a:t>
            </a:r>
          </a:p>
        </p:txBody>
      </p:sp>
      <p:pic>
        <p:nvPicPr>
          <p:cNvPr id="16" name="Picture 15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0A33934D-C896-5B4A-B1D6-BDDDB11E03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11" y="1167639"/>
            <a:ext cx="1700213" cy="530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endParaRPr lang="en-US" sz="2100">
              <a:solidFill>
                <a:schemeClr val="tx2"/>
              </a:solidFill>
            </a:endParaRPr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605CEBE1-EDEA-1145-9184-E339DB2CD8E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2"/>
                </a:solidFill>
              </a:rPr>
              <a:t>© 2021 Arm</a:t>
            </a:r>
            <a:endParaRPr lang="en-US" altLang="en-US" sz="10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83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>
            <a:off x="492125" y="6410643"/>
            <a:ext cx="312738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fld id="{2682C2D1-8EA8-E748-B66F-74D4D53CF8F8}" type="slidenum">
              <a:rPr lang="en-US" altLang="en-US" sz="1000" smtClean="0">
                <a:solidFill>
                  <a:srgbClr val="7F7F7F"/>
                </a:solidFill>
              </a:rPr>
              <a:pPr eaLnBrk="1" hangingPunct="1">
                <a:lnSpc>
                  <a:spcPct val="90000"/>
                </a:lnSpc>
                <a:spcAft>
                  <a:spcPts val="600"/>
                </a:spcAft>
                <a:buFont typeface="Arial" charset="0"/>
                <a:buNone/>
                <a:defRPr/>
              </a:pPr>
              <a:t>‹#›</a:t>
            </a:fld>
            <a:endParaRPr lang="en-US" altLang="en-US" sz="1000" dirty="0">
              <a:solidFill>
                <a:srgbClr val="7F7F7F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5" y="1133061"/>
            <a:ext cx="11243088" cy="4974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0" name="Picture 9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C88DC1F2-A377-A943-9ABE-BD7E2F2C1811}"/>
              </a:ext>
            </a:extLst>
          </p:cNvPr>
          <p:cNvPicPr>
            <a:picLocks noChangeAspect="1"/>
          </p:cNvPicPr>
          <p:nvPr userDrawn="1"/>
        </p:nvPicPr>
        <p:blipFill>
          <a:blip r:embed="rId4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5847" y="6384924"/>
            <a:ext cx="879904" cy="274619"/>
          </a:xfrm>
          <a:prstGeom prst="rect">
            <a:avLst/>
          </a:prstGeom>
        </p:spPr>
      </p:pic>
      <p:sp>
        <p:nvSpPr>
          <p:cNvPr id="9" name="TextBox 20">
            <a:extLst>
              <a:ext uri="{FF2B5EF4-FFF2-40B4-BE49-F238E27FC236}">
                <a16:creationId xmlns:a16="http://schemas.microsoft.com/office/drawing/2014/main" id="{27B344F3-4498-5A4F-9DA2-CB9437A2536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82662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 dirty="0">
                <a:solidFill>
                  <a:srgbClr val="7F7F7F"/>
                </a:solidFill>
              </a:rPr>
              <a:t>© 2021 Arm</a:t>
            </a:r>
            <a:endParaRPr lang="en-US" altLang="en-US" sz="1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79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4" r:id="rId1"/>
    <p:sldLayoutId id="2147485515" r:id="rId2"/>
    <p:sldLayoutId id="2147485516" r:id="rId3"/>
    <p:sldLayoutId id="2147485517" r:id="rId4"/>
    <p:sldLayoutId id="2147485520" r:id="rId5"/>
    <p:sldLayoutId id="2147485521" r:id="rId6"/>
    <p:sldLayoutId id="2147485524" r:id="rId7"/>
    <p:sldLayoutId id="2147485522" r:id="rId8"/>
    <p:sldLayoutId id="2147485507" r:id="rId9"/>
    <p:sldLayoutId id="2147485525" r:id="rId10"/>
    <p:sldLayoutId id="2147485527" r:id="rId11"/>
    <p:sldLayoutId id="2147485528" r:id="rId12"/>
    <p:sldLayoutId id="2147485529" r:id="rId13"/>
    <p:sldLayoutId id="2147485530" r:id="rId14"/>
    <p:sldLayoutId id="2147485531" r:id="rId15"/>
    <p:sldLayoutId id="2147485532" r:id="rId16"/>
    <p:sldLayoutId id="2147485533" r:id="rId17"/>
    <p:sldLayoutId id="2147485534" r:id="rId18"/>
    <p:sldLayoutId id="2147485535" r:id="rId19"/>
    <p:sldLayoutId id="2147485536" r:id="rId20"/>
    <p:sldLayoutId id="2147485537" r:id="rId21"/>
    <p:sldLayoutId id="2147485538" r:id="rId22"/>
    <p:sldLayoutId id="2147485510" r:id="rId23"/>
    <p:sldLayoutId id="2147485436" r:id="rId24"/>
    <p:sldLayoutId id="2147485438" r:id="rId25"/>
    <p:sldLayoutId id="2147485440" r:id="rId26"/>
    <p:sldLayoutId id="2147485441" r:id="rId27"/>
    <p:sldLayoutId id="2147485442" r:id="rId28"/>
    <p:sldLayoutId id="2147485443" r:id="rId29"/>
    <p:sldLayoutId id="2147485444" r:id="rId30"/>
    <p:sldLayoutId id="2147485445" r:id="rId31"/>
    <p:sldLayoutId id="2147485446" r:id="rId32"/>
    <p:sldLayoutId id="2147485447" r:id="rId33"/>
    <p:sldLayoutId id="2147485448" r:id="rId34"/>
    <p:sldLayoutId id="2147485449" r:id="rId35"/>
    <p:sldLayoutId id="2147485450" r:id="rId36"/>
    <p:sldLayoutId id="2147485452" r:id="rId37"/>
    <p:sldLayoutId id="2147485512" r:id="rId38"/>
    <p:sldLayoutId id="2147485453" r:id="rId39"/>
    <p:sldLayoutId id="2147485513" r:id="rId40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0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rgbClr val="333E48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sz="2000" kern="1200">
          <a:solidFill>
            <a:srgbClr val="333E4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orient="horz" pos="300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pos="7378" userDrawn="1">
          <p15:clr>
            <a:srgbClr val="F26B43"/>
          </p15:clr>
        </p15:guide>
        <p15:guide id="7" pos="302" userDrawn="1">
          <p15:clr>
            <a:srgbClr val="F26B43"/>
          </p15:clr>
        </p15:guide>
        <p15:guide id="8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Gears.png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commons.wikimedia.org/wiki/File:Gears.png" TargetMode="External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10" Type="http://schemas.openxmlformats.org/officeDocument/2006/relationships/image" Target="../media/image32.png"/><Relationship Id="rId4" Type="http://schemas.openxmlformats.org/officeDocument/2006/relationships/image" Target="../media/image27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6.xml"/><Relationship Id="rId5" Type="http://schemas.openxmlformats.org/officeDocument/2006/relationships/hyperlink" Target="https://commons.wikimedia.org/wiki/File:Gears.png" TargetMode="Externa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A93ECC-4132-6C40-A836-C4667A6C23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Dominic P. Mulligan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CD996-41AD-B742-A46C-78F689D66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4858" y="6080641"/>
            <a:ext cx="7650545" cy="301109"/>
          </a:xfrm>
        </p:spPr>
        <p:txBody>
          <a:bodyPr/>
          <a:lstStyle/>
          <a:p>
            <a:r>
              <a:rPr lang="en-US" dirty="0"/>
              <a:t>Systems Group, Arm Research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31D6C5-F15B-AC48-8AA5-9E998FED1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Confidential Computing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3C509D-740B-C440-A823-83FA24FAE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University of Florida, September 2021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82C4269-62A9-8743-B29E-EDDA11852C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Brave New World</a:t>
            </a:r>
          </a:p>
        </p:txBody>
      </p:sp>
    </p:spTree>
    <p:extLst>
      <p:ext uri="{BB962C8B-B14F-4D97-AF65-F5344CB8AC3E}">
        <p14:creationId xmlns:p14="http://schemas.microsoft.com/office/powerpoint/2010/main" val="1013195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8899-68CB-7742-BE09-4285DF466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model of attestation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BDC477-FECE-D243-AE45-2D9D95679B4C}"/>
              </a:ext>
            </a:extLst>
          </p:cNvPr>
          <p:cNvCxnSpPr>
            <a:cxnSpLocks/>
          </p:cNvCxnSpPr>
          <p:nvPr/>
        </p:nvCxnSpPr>
        <p:spPr>
          <a:xfrm>
            <a:off x="8079507" y="1595100"/>
            <a:ext cx="0" cy="4448711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B34285-CACF-5846-AC25-3948CB8E7B47}"/>
              </a:ext>
            </a:extLst>
          </p:cNvPr>
          <p:cNvCxnSpPr>
            <a:cxnSpLocks/>
          </p:cNvCxnSpPr>
          <p:nvPr/>
        </p:nvCxnSpPr>
        <p:spPr>
          <a:xfrm>
            <a:off x="4036925" y="1595100"/>
            <a:ext cx="0" cy="4448711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874A7E8-BC0B-B34C-B34B-9F389E2BF7DF}"/>
              </a:ext>
            </a:extLst>
          </p:cNvPr>
          <p:cNvSpPr txBox="1"/>
          <p:nvPr/>
        </p:nvSpPr>
        <p:spPr>
          <a:xfrm>
            <a:off x="5707368" y="1145712"/>
            <a:ext cx="799514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b="1" kern="1200" dirty="0">
                <a:latin typeface="+mn-lt"/>
                <a:ea typeface="+mn-ea"/>
                <a:cs typeface="+mn-cs"/>
              </a:rPr>
              <a:t>Sceptic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E0D540-9E2A-8149-98EE-1F38D50D82E2}"/>
              </a:ext>
            </a:extLst>
          </p:cNvPr>
          <p:cNvSpPr txBox="1"/>
          <p:nvPr/>
        </p:nvSpPr>
        <p:spPr>
          <a:xfrm>
            <a:off x="645559" y="1145712"/>
            <a:ext cx="2958054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b="1" kern="1200" dirty="0">
                <a:latin typeface="+mn-lt"/>
                <a:ea typeface="+mn-ea"/>
                <a:cs typeface="+mn-cs"/>
              </a:rPr>
              <a:t>Trusted attestation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F6AC31-AD85-5743-9AC9-141D971318E0}"/>
              </a:ext>
            </a:extLst>
          </p:cNvPr>
          <p:cNvSpPr txBox="1"/>
          <p:nvPr/>
        </p:nvSpPr>
        <p:spPr>
          <a:xfrm>
            <a:off x="9259547" y="1145711"/>
            <a:ext cx="189071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b="1" kern="1200" dirty="0">
                <a:latin typeface="+mn-lt"/>
                <a:ea typeface="+mn-ea"/>
                <a:cs typeface="+mn-cs"/>
              </a:rPr>
              <a:t>Remote machine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726DF286-8BB3-8341-8FCE-35FF4C323339}"/>
              </a:ext>
            </a:extLst>
          </p:cNvPr>
          <p:cNvSpPr/>
          <p:nvPr/>
        </p:nvSpPr>
        <p:spPr>
          <a:xfrm>
            <a:off x="7050603" y="1805830"/>
            <a:ext cx="2208944" cy="778163"/>
          </a:xfrm>
          <a:prstGeom prst="rightArrow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>
                <a:solidFill>
                  <a:schemeClr val="tx2"/>
                </a:solidFill>
              </a:rPr>
              <a:t>Launch isolate, </a:t>
            </a:r>
            <a:r>
              <a:rPr lang="en-GB" b="1" i="1" dirty="0">
                <a:solidFill>
                  <a:schemeClr val="tx2"/>
                </a:solidFill>
              </a:rPr>
              <a:t>P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DC7EAE86-1AEF-B647-87D3-DC0BDEB7EDE5}"/>
              </a:ext>
            </a:extLst>
          </p:cNvPr>
          <p:cNvSpPr/>
          <p:nvPr/>
        </p:nvSpPr>
        <p:spPr>
          <a:xfrm flipH="1">
            <a:off x="7050602" y="4242122"/>
            <a:ext cx="2208944" cy="778163"/>
          </a:xfrm>
          <a:prstGeom prst="righ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>
                <a:solidFill>
                  <a:schemeClr val="bg1"/>
                </a:solidFill>
              </a:rPr>
              <a:t>Relay </a:t>
            </a:r>
            <a:r>
              <a:rPr lang="en-GB" b="1" i="1" dirty="0">
                <a:solidFill>
                  <a:schemeClr val="bg1"/>
                </a:solidFill>
              </a:rPr>
              <a:t>T</a:t>
            </a:r>
            <a:r>
              <a:rPr lang="en-GB" i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6C3CE2A-D303-3944-B414-83417C839421}"/>
              </a:ext>
            </a:extLst>
          </p:cNvPr>
          <p:cNvSpPr/>
          <p:nvPr/>
        </p:nvSpPr>
        <p:spPr>
          <a:xfrm>
            <a:off x="7050603" y="3565922"/>
            <a:ext cx="2208944" cy="778163"/>
          </a:xfrm>
          <a:prstGeom prst="rightArrow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>
                <a:solidFill>
                  <a:schemeClr val="tx2"/>
                </a:solidFill>
              </a:rPr>
              <a:t>Request token, </a:t>
            </a:r>
            <a:r>
              <a:rPr lang="en-GB" b="1" i="1" dirty="0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DD4C7F-4F19-2749-A1E3-05A549840D35}"/>
              </a:ext>
            </a:extLst>
          </p:cNvPr>
          <p:cNvSpPr txBox="1"/>
          <p:nvPr/>
        </p:nvSpPr>
        <p:spPr>
          <a:xfrm>
            <a:off x="4244084" y="3065881"/>
            <a:ext cx="1293684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Generate fresh challenge,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8D9895-786E-834F-B16E-0757D3534405}"/>
              </a:ext>
            </a:extLst>
          </p:cNvPr>
          <p:cNvSpPr txBox="1"/>
          <p:nvPr/>
        </p:nvSpPr>
        <p:spPr>
          <a:xfrm>
            <a:off x="9379878" y="3955003"/>
            <a:ext cx="1950996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Issue attestation token,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</a:t>
            </a: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, binding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</a:t>
            </a: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and measurement, </a:t>
            </a:r>
            <a:r>
              <a:rPr lang="en-GB" sz="1600" b="1" i="1" dirty="0">
                <a:solidFill>
                  <a:schemeClr val="tx2"/>
                </a:solidFill>
                <a:latin typeface="+mn-lt"/>
                <a:ea typeface="+mn-ea"/>
              </a:rPr>
              <a:t>H, </a:t>
            </a:r>
            <a:r>
              <a:rPr lang="en-GB" sz="1600" i="1" dirty="0">
                <a:solidFill>
                  <a:schemeClr val="tx2"/>
                </a:solidFill>
                <a:latin typeface="+mn-lt"/>
                <a:ea typeface="+mn-ea"/>
              </a:rPr>
              <a:t>other metadata</a:t>
            </a:r>
            <a:endParaRPr lang="en-GB" sz="1600" i="1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6F7A2F25-1A7E-F643-BC56-15037A462842}"/>
              </a:ext>
            </a:extLst>
          </p:cNvPr>
          <p:cNvSpPr/>
          <p:nvPr/>
        </p:nvSpPr>
        <p:spPr>
          <a:xfrm flipH="1">
            <a:off x="7050602" y="2513974"/>
            <a:ext cx="2208944" cy="778163"/>
          </a:xfrm>
          <a:prstGeom prst="righ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>
                <a:solidFill>
                  <a:schemeClr val="bg1"/>
                </a:solidFill>
              </a:rPr>
              <a:t>Confirmation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A37B27-AD0D-F042-BBC4-122F67EEF5C4}"/>
              </a:ext>
            </a:extLst>
          </p:cNvPr>
          <p:cNvSpPr txBox="1"/>
          <p:nvPr/>
        </p:nvSpPr>
        <p:spPr>
          <a:xfrm>
            <a:off x="9677592" y="2243368"/>
            <a:ext cx="1653282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Launch Isolate</a:t>
            </a:r>
            <a:r>
              <a:rPr lang="en-GB" sz="1600" i="1" dirty="0">
                <a:solidFill>
                  <a:schemeClr val="tx2"/>
                </a:solidFill>
                <a:latin typeface="+mn-lt"/>
                <a:ea typeface="+mn-ea"/>
              </a:rPr>
              <a:t> with </a:t>
            </a:r>
            <a:r>
              <a:rPr lang="en-GB" sz="1600" b="1" i="1" dirty="0">
                <a:solidFill>
                  <a:schemeClr val="tx2"/>
                </a:solidFill>
                <a:latin typeface="+mn-lt"/>
                <a:ea typeface="+mn-ea"/>
              </a:rPr>
              <a:t>P</a:t>
            </a:r>
            <a:r>
              <a:rPr lang="en-GB" sz="1600" i="1" dirty="0">
                <a:solidFill>
                  <a:schemeClr val="tx2"/>
                </a:solidFill>
                <a:latin typeface="+mn-lt"/>
                <a:ea typeface="+mn-ea"/>
              </a:rPr>
              <a:t> loaded</a:t>
            </a:r>
            <a:endParaRPr lang="en-GB" sz="1600" i="1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23A2D7-CB2D-ED4E-AE21-7D6D9DF38E14}"/>
              </a:ext>
            </a:extLst>
          </p:cNvPr>
          <p:cNvSpPr txBox="1"/>
          <p:nvPr/>
        </p:nvSpPr>
        <p:spPr>
          <a:xfrm>
            <a:off x="4244084" y="1606370"/>
            <a:ext cx="1463279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Payload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</a:t>
            </a: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, with measurement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288CA584-A2CA-D143-B605-27F6CFB5B5F7}"/>
              </a:ext>
            </a:extLst>
          </p:cNvPr>
          <p:cNvSpPr/>
          <p:nvPr/>
        </p:nvSpPr>
        <p:spPr>
          <a:xfrm flipH="1">
            <a:off x="2932453" y="4242122"/>
            <a:ext cx="2208944" cy="778163"/>
          </a:xfrm>
          <a:prstGeom prst="rightArrow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>
                <a:solidFill>
                  <a:schemeClr val="tx2"/>
                </a:solidFill>
              </a:rPr>
              <a:t>Relay </a:t>
            </a:r>
            <a:r>
              <a:rPr lang="en-GB" b="1" i="1" dirty="0">
                <a:solidFill>
                  <a:schemeClr val="tx2"/>
                </a:solidFill>
              </a:rPr>
              <a:t>T</a:t>
            </a:r>
            <a:r>
              <a:rPr lang="en-GB" i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7C5A0DDC-0B55-7242-A35F-996F498832F3}"/>
              </a:ext>
            </a:extLst>
          </p:cNvPr>
          <p:cNvSpPr/>
          <p:nvPr/>
        </p:nvSpPr>
        <p:spPr>
          <a:xfrm>
            <a:off x="2932453" y="4934125"/>
            <a:ext cx="2208944" cy="778163"/>
          </a:xfrm>
          <a:prstGeom prst="righ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/>
              <a:t>Response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7AB4CD-EB5C-BC4B-9352-120CB90FA19F}"/>
              </a:ext>
            </a:extLst>
          </p:cNvPr>
          <p:cNvSpPr txBox="1"/>
          <p:nvPr/>
        </p:nvSpPr>
        <p:spPr>
          <a:xfrm>
            <a:off x="4796320" y="5887149"/>
            <a:ext cx="2599360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Compare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</a:t>
            </a: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, check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F9E3A44-DDD9-A942-B39C-53C6F7465843}"/>
              </a:ext>
            </a:extLst>
          </p:cNvPr>
          <p:cNvSpPr txBox="1"/>
          <p:nvPr/>
        </p:nvSpPr>
        <p:spPr>
          <a:xfrm>
            <a:off x="645559" y="4805638"/>
            <a:ext cx="1329244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6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Authenticate or reject </a:t>
            </a:r>
            <a:r>
              <a:rPr lang="en-GB" sz="16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67967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22" grpId="0" animBg="1"/>
      <p:bldP spid="23" grpId="0"/>
      <p:bldP spid="24" grpId="0"/>
      <p:bldP spid="26" grpId="0" animBg="1"/>
      <p:bldP spid="27" grpId="0"/>
      <p:bldP spid="28" grpId="0"/>
      <p:bldP spid="30" grpId="0" animBg="1"/>
      <p:bldP spid="31" grpId="0" animBg="1"/>
      <p:bldP spid="32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5832-DA21-344B-AA54-13855CF2C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(utopian)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D0997-8813-D74C-B235-220FB0B260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1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542AD-28E6-8046-AC40-D7371ACAF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Stepping back…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DF4B6-EDFB-3546-ACDE-9E7CB5A80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GB" dirty="0"/>
              <a:t>Most discussion around Isolates is driven by Cloud Computing use-cases, specifically around moving existing programs and workloads into Isolates</a:t>
            </a:r>
          </a:p>
          <a:p>
            <a:pPr marL="672465" lvl="1" indent="-166370"/>
            <a:r>
              <a:rPr lang="en-GB" dirty="0">
                <a:ea typeface="ＭＳ Ｐゴシック"/>
              </a:rPr>
              <a:t>Moving databases into Isolates to try to protect them, and similar</a:t>
            </a:r>
            <a:endParaRPr lang="en-GB" dirty="0">
              <a:ea typeface="ＭＳ Ｐゴシック"/>
              <a:cs typeface="Calibri"/>
            </a:endParaRPr>
          </a:p>
          <a:p>
            <a:pPr marL="672465" lvl="1" indent="-166370"/>
            <a:r>
              <a:rPr lang="en-GB" dirty="0">
                <a:ea typeface="ＭＳ Ｐゴシック"/>
              </a:rPr>
              <a:t>Commercially interesting, will represent the majority of commercial deployments in short term</a:t>
            </a:r>
            <a:endParaRPr lang="en-GB" dirty="0">
              <a:ea typeface="ＭＳ Ｐゴシック"/>
              <a:cs typeface="Calibri"/>
            </a:endParaRPr>
          </a:p>
          <a:p>
            <a:pPr marL="672465" lvl="1" indent="-166370"/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/>
              <a:t>But… abstractly, Remote Attestation and Isolates give a </a:t>
            </a:r>
            <a:r>
              <a:rPr lang="en-GB" i="1" dirty="0"/>
              <a:t>“beach-head”</a:t>
            </a:r>
            <a:r>
              <a:rPr lang="en-GB" dirty="0"/>
              <a:t> on another machine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Temporarily, owner is handing over an area of their machine for your private use, protected from their spying or interference</a:t>
            </a:r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i="1" dirty="0">
                <a:ea typeface="ＭＳ Ｐゴシック"/>
              </a:rPr>
              <a:t>This seems like a bigger deal than protecting existing Cloud workloads!</a:t>
            </a:r>
          </a:p>
          <a:p>
            <a:pPr marL="0" indent="0" algn="ctr">
              <a:buNone/>
            </a:pPr>
            <a:endParaRPr lang="en-GB" i="1" dirty="0">
              <a:ea typeface="ＭＳ Ｐゴシック"/>
            </a:endParaRPr>
          </a:p>
          <a:p>
            <a:pPr marL="0" indent="0">
              <a:buNone/>
            </a:pPr>
            <a:r>
              <a:rPr lang="en-GB" b="1" dirty="0">
                <a:ea typeface="ＭＳ Ｐゴシック"/>
              </a:rPr>
              <a:t>Question</a:t>
            </a:r>
            <a:r>
              <a:rPr lang="en-GB" dirty="0">
                <a:ea typeface="ＭＳ Ｐゴシック"/>
              </a:rPr>
              <a:t>: assuming Isolates are widely deployed, what new things can build with them?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36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1B1E9-21CC-AC4D-A9F0-6E2666BD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Moving computations around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A54F8-46B7-B14D-BBE8-1E0E2B733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Question</a:t>
            </a:r>
            <a:r>
              <a:rPr lang="en-GB" dirty="0"/>
              <a:t>: if Isolates widely deployed does it matter </a:t>
            </a:r>
            <a:r>
              <a:rPr lang="en-GB" i="1" dirty="0"/>
              <a:t>where</a:t>
            </a:r>
            <a:r>
              <a:rPr lang="en-GB" dirty="0"/>
              <a:t> a computation takes place?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Maybe it makes sense to move the program to where the data is, rather than </a:t>
            </a:r>
            <a:r>
              <a:rPr lang="en-GB" i="1" dirty="0"/>
              <a:t>vice versa</a:t>
            </a:r>
            <a:r>
              <a:rPr lang="en-GB" dirty="0"/>
              <a:t>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Maybe computations can become ”mobile”, hopping from machine to machine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Devices with spare capacity could advertise, and computations freely moved onto them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Machines become shared devices, with computing becoming a utility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…or more than it already is with the Cloud!</a:t>
            </a:r>
          </a:p>
        </p:txBody>
      </p:sp>
    </p:spTree>
    <p:extLst>
      <p:ext uri="{BB962C8B-B14F-4D97-AF65-F5344CB8AC3E}">
        <p14:creationId xmlns:p14="http://schemas.microsoft.com/office/powerpoint/2010/main" val="2268997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DA61-40DC-45B0-AF55-36982B573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ＭＳ Ｐゴシック"/>
              </a:rPr>
              <a:t>Fine-grained control and protection of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D762-502B-4C0C-A11C-E4A3B8DA9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Today, once you share a dataset with a third party, you essentially lose control over it</a:t>
            </a:r>
          </a:p>
          <a:p>
            <a:pPr lvl="1"/>
            <a:r>
              <a:rPr lang="en-GB" dirty="0"/>
              <a:t>Data is infinitely copyable, and control and possession of data are inextricably linked,</a:t>
            </a:r>
          </a:p>
          <a:p>
            <a:pPr lvl="1"/>
            <a:r>
              <a:rPr lang="en-GB" dirty="0"/>
              <a:t>This </a:t>
            </a:r>
            <a:r>
              <a:rPr lang="en-GB" i="1" dirty="0"/>
              <a:t>need not</a:t>
            </a:r>
            <a:r>
              <a:rPr lang="en-GB" dirty="0"/>
              <a:t> be the case–––something cryptographers have noted: techniques like </a:t>
            </a:r>
            <a:r>
              <a:rPr lang="en-GB" b="1" dirty="0"/>
              <a:t>functional encryption</a:t>
            </a:r>
            <a:r>
              <a:rPr lang="en-GB" dirty="0"/>
              <a:t> and SMPCs allow sharing of data, whilst keeping control over it by limiting how it’s used</a:t>
            </a:r>
          </a:p>
          <a:p>
            <a:pPr lvl="1"/>
            <a:r>
              <a:rPr lang="en-GB" dirty="0"/>
              <a:t>But functional encryption and SMPCs are largely impractical…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Imagine world where data is encrypted when at rest, only decrypted inside an Isolate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moves between Isolates for processing, Remote Attestation used to authenticate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Data is bundled with declarative </a:t>
            </a:r>
            <a:r>
              <a:rPr lang="en-GB" b="1" dirty="0"/>
              <a:t>policies</a:t>
            </a:r>
            <a:r>
              <a:rPr lang="en-GB" dirty="0"/>
              <a:t>, describing permitted ways in which can be used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897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960E0-A93C-F34B-8F1C-F8100546C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Realizing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C2CA4-2047-5547-B373-1B5416699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If computations were to hop from Isolate to Isolate, device to device, we’d need</a:t>
            </a:r>
          </a:p>
          <a:p>
            <a:r>
              <a:rPr lang="en-GB" dirty="0"/>
              <a:t>Some way of advertising a device’s capabilities,</a:t>
            </a:r>
          </a:p>
          <a:p>
            <a:r>
              <a:rPr lang="en-GB" dirty="0"/>
              <a:t>Some way of deciding scheduling (e.g. deciding that the potential speed-up of moving to a new device is worth stopping the computation and the transmission cost),</a:t>
            </a:r>
          </a:p>
          <a:p>
            <a:r>
              <a:rPr lang="en-GB" dirty="0"/>
              <a:t>Some uniform programming model across devices of different kinds,</a:t>
            </a:r>
          </a:p>
          <a:p>
            <a:r>
              <a:rPr lang="en-GB" dirty="0"/>
              <a:t>Various protocols for Remote Attestation, provisioning, querying computation state, etc.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Barring some, similar requirements for exhibiting control over distributed data:</a:t>
            </a:r>
          </a:p>
          <a:p>
            <a:r>
              <a:rPr lang="en-GB" dirty="0"/>
              <a:t>Some declarative policy describing permissible uses of data,</a:t>
            </a:r>
          </a:p>
          <a:p>
            <a:r>
              <a:rPr lang="en-GB" dirty="0"/>
              <a:t>A trusted runtime, or other component, that enforces those policies</a:t>
            </a:r>
          </a:p>
        </p:txBody>
      </p:sp>
    </p:spTree>
    <p:extLst>
      <p:ext uri="{BB962C8B-B14F-4D97-AF65-F5344CB8AC3E}">
        <p14:creationId xmlns:p14="http://schemas.microsoft.com/office/powerpoint/2010/main" val="313448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DC81C-39E8-854A-81B4-EC4FAB156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Veracruz: privacy-preserving collaborative computation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A6A75-0715-2C48-89DD-A9A3DBD11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5955" y="3973626"/>
            <a:ext cx="7613383" cy="702444"/>
          </a:xfrm>
        </p:spPr>
        <p:txBody>
          <a:bodyPr/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github.com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veracruz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-project/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veracruz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000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72E6-2795-D54F-9FF5-8A9B2323F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 Veracruz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25904D-69D0-3145-A52B-2DCFED24EF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A framework for defining flexible and efficient multi-party computations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5880C-CB9A-3E4E-A100-5C8F84744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Veracruz aims to support common use-cases for advanced cryptographic techniques</a:t>
            </a:r>
          </a:p>
          <a:p>
            <a:r>
              <a:rPr lang="en-US"/>
              <a:t>Techniques like </a:t>
            </a:r>
            <a:r>
              <a:rPr lang="en-US" i="1"/>
              <a:t>homomorphic encryption</a:t>
            </a:r>
            <a:r>
              <a:rPr lang="en-US"/>
              <a:t>, </a:t>
            </a:r>
            <a:r>
              <a:rPr lang="en-US" i="1"/>
              <a:t>secure-multiparty computations, </a:t>
            </a:r>
            <a:r>
              <a:rPr lang="en-US"/>
              <a:t>and similar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Unlike those techniques, we aim to be: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/>
              <a:t>Efficient</a:t>
            </a:r>
            <a:r>
              <a:rPr lang="en-US"/>
              <a:t>: Be fast enough to execute ”interesting” programs,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/>
              <a:t>Familiar</a:t>
            </a:r>
            <a:r>
              <a:rPr lang="en-US"/>
              <a:t>: Allow programmers to use familiar programming languages and tools,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/>
              <a:t>General</a:t>
            </a:r>
            <a:r>
              <a:rPr lang="en-US"/>
              <a:t>: Seamlessly support a large class of multi-party computations,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/>
              <a:t>Reusable: </a:t>
            </a:r>
            <a:r>
              <a:rPr lang="en-US"/>
              <a:t>Provide a single framework supporting a wide-range of privacy-preserving computations without requiring significant reconfiguration for each task</a:t>
            </a:r>
            <a:endParaRPr lang="en-US" b="1"/>
          </a:p>
          <a:p>
            <a:pPr marL="0" indent="0">
              <a:buNone/>
            </a:pPr>
            <a:r>
              <a:rPr lang="en-US"/>
              <a:t>In common with those techniques, we aim to provide a strong </a:t>
            </a:r>
            <a:r>
              <a:rPr lang="en-US" b="1"/>
              <a:t>security/privacy guarantee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865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1A84B916-C7DC-A643-B18D-5B036C1C4554}"/>
              </a:ext>
            </a:extLst>
          </p:cNvPr>
          <p:cNvSpPr/>
          <p:nvPr/>
        </p:nvSpPr>
        <p:spPr>
          <a:xfrm>
            <a:off x="5232575" y="3199893"/>
            <a:ext cx="6480000" cy="2160000"/>
          </a:xfrm>
          <a:prstGeom prst="wedgeRoundRectCallout">
            <a:avLst>
              <a:gd name="adj1" fmla="val -101126"/>
              <a:gd name="adj2" fmla="val 47620"/>
              <a:gd name="adj3" fmla="val 16667"/>
            </a:avLst>
          </a:prstGeom>
          <a:solidFill>
            <a:schemeClr val="accent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2"/>
                </a:solidFill>
              </a:rPr>
              <a:t>The </a:t>
            </a:r>
            <a:r>
              <a:rPr lang="en-US" sz="2800" b="1">
                <a:solidFill>
                  <a:schemeClr val="tx2"/>
                </a:solidFill>
              </a:rPr>
              <a:t>program</a:t>
            </a:r>
            <a:r>
              <a:rPr lang="en-US" sz="2800">
                <a:solidFill>
                  <a:schemeClr val="tx2"/>
                </a:solidFill>
              </a:rPr>
              <a:t>, which may originate from an agent distinct from those providing the data inputs.  In Veracruz, we use </a:t>
            </a:r>
            <a:r>
              <a:rPr lang="en-US" sz="2800" i="1" err="1">
                <a:solidFill>
                  <a:schemeClr val="tx2"/>
                </a:solidFill>
              </a:rPr>
              <a:t>WebAssembly</a:t>
            </a:r>
            <a:r>
              <a:rPr lang="en-US" sz="2800">
                <a:solidFill>
                  <a:schemeClr val="tx2"/>
                </a:solidFill>
              </a:rPr>
              <a:t> (WASM) as our executable.</a:t>
            </a:r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3DC937E0-1F90-094E-A5F7-81B8A38BA524}"/>
              </a:ext>
            </a:extLst>
          </p:cNvPr>
          <p:cNvSpPr/>
          <p:nvPr/>
        </p:nvSpPr>
        <p:spPr>
          <a:xfrm>
            <a:off x="5232575" y="3251119"/>
            <a:ext cx="6480000" cy="2160000"/>
          </a:xfrm>
          <a:prstGeom prst="wedgeRoundRectCallout">
            <a:avLst>
              <a:gd name="adj1" fmla="val -95358"/>
              <a:gd name="adj2" fmla="val -101142"/>
              <a:gd name="adj3" fmla="val 16667"/>
            </a:avLst>
          </a:prstGeom>
          <a:solidFill>
            <a:schemeClr val="accent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2"/>
                </a:solidFill>
              </a:rPr>
              <a:t>The </a:t>
            </a:r>
            <a:r>
              <a:rPr lang="en-US" sz="2800" b="1">
                <a:solidFill>
                  <a:schemeClr val="tx2"/>
                </a:solidFill>
              </a:rPr>
              <a:t>data inputs</a:t>
            </a:r>
            <a:r>
              <a:rPr lang="en-US" sz="2800">
                <a:solidFill>
                  <a:schemeClr val="tx2"/>
                </a:solidFill>
              </a:rPr>
              <a:t> to Veracruz.  Note that these can originate from different agents who are mutually distrusting.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49C3B2-C3E1-484E-BFBC-217305299B24}"/>
              </a:ext>
            </a:extLst>
          </p:cNvPr>
          <p:cNvCxnSpPr>
            <a:cxnSpLocks/>
          </p:cNvCxnSpPr>
          <p:nvPr/>
        </p:nvCxnSpPr>
        <p:spPr>
          <a:xfrm>
            <a:off x="882293" y="2870926"/>
            <a:ext cx="3565133" cy="26505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6F353E-82B9-D542-B11F-558D483F55CF}"/>
              </a:ext>
            </a:extLst>
          </p:cNvPr>
          <p:cNvCxnSpPr>
            <a:cxnSpLocks/>
          </p:cNvCxnSpPr>
          <p:nvPr/>
        </p:nvCxnSpPr>
        <p:spPr>
          <a:xfrm flipV="1">
            <a:off x="882293" y="2098540"/>
            <a:ext cx="0" cy="798891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4CC651-6F43-5940-9AA3-674D4D9DF9BF}"/>
              </a:ext>
            </a:extLst>
          </p:cNvPr>
          <p:cNvCxnSpPr>
            <a:cxnSpLocks/>
          </p:cNvCxnSpPr>
          <p:nvPr/>
        </p:nvCxnSpPr>
        <p:spPr>
          <a:xfrm flipV="1">
            <a:off x="1953898" y="2098540"/>
            <a:ext cx="0" cy="798891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571BA4-16F2-3944-B220-B6B6639E8BA4}"/>
              </a:ext>
            </a:extLst>
          </p:cNvPr>
          <p:cNvCxnSpPr>
            <a:cxnSpLocks/>
          </p:cNvCxnSpPr>
          <p:nvPr/>
        </p:nvCxnSpPr>
        <p:spPr>
          <a:xfrm flipV="1">
            <a:off x="3411309" y="2098540"/>
            <a:ext cx="0" cy="798891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360ABBC-03AE-884A-89DC-2B8F9F4B08CC}"/>
              </a:ext>
            </a:extLst>
          </p:cNvPr>
          <p:cNvSpPr txBox="1"/>
          <p:nvPr/>
        </p:nvSpPr>
        <p:spPr>
          <a:xfrm>
            <a:off x="468782" y="1586481"/>
            <a:ext cx="827021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i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Data</a:t>
            </a:r>
            <a:r>
              <a:rPr lang="en-US" sz="2800" i="1" kern="1200" baseline="-250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</a:t>
            </a:r>
            <a:endParaRPr lang="en-US" sz="2000" i="1" kern="1200" baseline="-250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5AB794-48ED-1740-A81C-970FDD6416E5}"/>
              </a:ext>
            </a:extLst>
          </p:cNvPr>
          <p:cNvSpPr txBox="1"/>
          <p:nvPr/>
        </p:nvSpPr>
        <p:spPr>
          <a:xfrm>
            <a:off x="1563188" y="1586481"/>
            <a:ext cx="827021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i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Data</a:t>
            </a:r>
            <a:r>
              <a:rPr lang="en-US" sz="2800" i="1" baseline="-25000">
                <a:solidFill>
                  <a:schemeClr val="tx2"/>
                </a:solidFill>
                <a:latin typeface="+mn-lt"/>
                <a:ea typeface="+mn-ea"/>
              </a:rPr>
              <a:t>2</a:t>
            </a:r>
            <a:endParaRPr lang="en-US" sz="2000" i="1" kern="1200" baseline="-250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0AF302-EF90-0C49-8D3E-03F039A39CDE}"/>
              </a:ext>
            </a:extLst>
          </p:cNvPr>
          <p:cNvSpPr txBox="1"/>
          <p:nvPr/>
        </p:nvSpPr>
        <p:spPr>
          <a:xfrm>
            <a:off x="2981307" y="1586481"/>
            <a:ext cx="859081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i="1" kern="120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Data</a:t>
            </a:r>
            <a:r>
              <a:rPr lang="en-US" sz="2800" i="1" kern="1200" baseline="-2500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N</a:t>
            </a:r>
            <a:endParaRPr lang="en-US" sz="2000" i="1" kern="1200" baseline="-250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B19102B0-7902-6849-9B67-29D63268E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476250"/>
            <a:ext cx="11233150" cy="654760"/>
          </a:xfrm>
        </p:spPr>
        <p:txBody>
          <a:bodyPr/>
          <a:lstStyle/>
          <a:p>
            <a:r>
              <a:rPr lang="en-US"/>
              <a:t>Veracruz from 50,000ft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0E29CC9-2ACF-3C48-910A-84F1C3621F63}"/>
              </a:ext>
            </a:extLst>
          </p:cNvPr>
          <p:cNvSpPr txBox="1"/>
          <p:nvPr/>
        </p:nvSpPr>
        <p:spPr>
          <a:xfrm>
            <a:off x="927101" y="4789747"/>
            <a:ext cx="1266950" cy="8525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b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Program</a:t>
            </a:r>
          </a:p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i="1">
                <a:solidFill>
                  <a:schemeClr val="tx2"/>
                </a:solidFill>
                <a:latin typeface="+mn-lt"/>
                <a:ea typeface="+mn-ea"/>
              </a:rPr>
              <a:t>P</a:t>
            </a:r>
            <a:endParaRPr lang="en-US" sz="2800" i="1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4EDDBF4-E054-AE4D-A796-1B5B37473DCE}"/>
              </a:ext>
            </a:extLst>
          </p:cNvPr>
          <p:cNvCxnSpPr>
            <a:cxnSpLocks/>
          </p:cNvCxnSpPr>
          <p:nvPr/>
        </p:nvCxnSpPr>
        <p:spPr>
          <a:xfrm>
            <a:off x="2835004" y="5269396"/>
            <a:ext cx="1599721" cy="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C211F411-ED89-8E4F-9DA2-9C907F397B82}"/>
              </a:ext>
            </a:extLst>
          </p:cNvPr>
          <p:cNvSpPr/>
          <p:nvPr/>
        </p:nvSpPr>
        <p:spPr>
          <a:xfrm>
            <a:off x="4447426" y="2057828"/>
            <a:ext cx="2763748" cy="403774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4CB3802-EE88-ED49-8011-0663B5A852B3}"/>
              </a:ext>
            </a:extLst>
          </p:cNvPr>
          <p:cNvSpPr txBox="1"/>
          <p:nvPr/>
        </p:nvSpPr>
        <p:spPr>
          <a:xfrm>
            <a:off x="5106150" y="2207187"/>
            <a:ext cx="1476173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2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Veracruz</a:t>
            </a:r>
          </a:p>
        </p:txBody>
      </p:sp>
      <p:pic>
        <p:nvPicPr>
          <p:cNvPr id="61" name="Picture 60" descr="A picture containing black, star, player&#10;&#10;Description automatically generated">
            <a:extLst>
              <a:ext uri="{FF2B5EF4-FFF2-40B4-BE49-F238E27FC236}">
                <a16:creationId xmlns:a16="http://schemas.microsoft.com/office/drawing/2014/main" id="{78DA7DD4-8B3D-DB4D-A639-59A9A39F9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7843" y="3191428"/>
            <a:ext cx="1962909" cy="1770544"/>
          </a:xfrm>
          <a:prstGeom prst="rect">
            <a:avLst/>
          </a:prstGeom>
        </p:spPr>
      </p:pic>
      <p:sp>
        <p:nvSpPr>
          <p:cNvPr id="30" name="Rounded Rectangular Callout 29">
            <a:extLst>
              <a:ext uri="{FF2B5EF4-FFF2-40B4-BE49-F238E27FC236}">
                <a16:creationId xmlns:a16="http://schemas.microsoft.com/office/drawing/2014/main" id="{44852C46-35A2-8A4D-9645-C3D5BBA93FF5}"/>
              </a:ext>
            </a:extLst>
          </p:cNvPr>
          <p:cNvSpPr/>
          <p:nvPr/>
        </p:nvSpPr>
        <p:spPr>
          <a:xfrm>
            <a:off x="7996323" y="253560"/>
            <a:ext cx="4083774" cy="3623485"/>
          </a:xfrm>
          <a:prstGeom prst="wedgeRoundRectCallout">
            <a:avLst>
              <a:gd name="adj1" fmla="val -87113"/>
              <a:gd name="adj2" fmla="val 41258"/>
              <a:gd name="adj3" fmla="val 16667"/>
            </a:avLst>
          </a:prstGeom>
          <a:solidFill>
            <a:schemeClr val="accent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2"/>
                </a:solidFill>
              </a:rPr>
              <a:t>Program and data are provisioned securely into Veracruz, running on a </a:t>
            </a:r>
            <a:r>
              <a:rPr lang="en-US" sz="2800" b="1">
                <a:solidFill>
                  <a:schemeClr val="tx2"/>
                </a:solidFill>
              </a:rPr>
              <a:t>host</a:t>
            </a:r>
            <a:r>
              <a:rPr lang="en-US" sz="2800">
                <a:solidFill>
                  <a:schemeClr val="tx2"/>
                </a:solidFill>
              </a:rPr>
              <a:t>, which computes a result by applying the program to the data.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0E8EBB2-DCDF-D846-9D2F-67CCAD331A77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7211174" y="4076700"/>
            <a:ext cx="1163878" cy="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1AD21D99-DFCB-4C42-9EC2-C92C901FB7B8}"/>
              </a:ext>
            </a:extLst>
          </p:cNvPr>
          <p:cNvSpPr txBox="1"/>
          <p:nvPr/>
        </p:nvSpPr>
        <p:spPr>
          <a:xfrm>
            <a:off x="8375052" y="3650429"/>
            <a:ext cx="3680111" cy="8525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b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Result</a:t>
            </a:r>
          </a:p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i="1">
                <a:solidFill>
                  <a:schemeClr val="tx2"/>
                </a:solidFill>
                <a:latin typeface="+mn-lt"/>
                <a:ea typeface="+mn-ea"/>
              </a:rPr>
              <a:t>P(Data</a:t>
            </a:r>
            <a:r>
              <a:rPr lang="en-US" sz="2800" i="1" baseline="-25000">
                <a:solidFill>
                  <a:schemeClr val="tx2"/>
                </a:solidFill>
                <a:latin typeface="+mn-lt"/>
                <a:ea typeface="+mn-ea"/>
              </a:rPr>
              <a:t>1</a:t>
            </a:r>
            <a:r>
              <a:rPr lang="en-US" sz="2800" i="1">
                <a:solidFill>
                  <a:schemeClr val="tx2"/>
                </a:solidFill>
                <a:latin typeface="+mn-lt"/>
                <a:ea typeface="+mn-ea"/>
              </a:rPr>
              <a:t>, Data</a:t>
            </a:r>
            <a:r>
              <a:rPr lang="en-US" sz="2800" i="1" baseline="-25000">
                <a:solidFill>
                  <a:schemeClr val="tx2"/>
                </a:solidFill>
                <a:latin typeface="+mn-lt"/>
                <a:ea typeface="+mn-ea"/>
              </a:rPr>
              <a:t>2</a:t>
            </a:r>
            <a:r>
              <a:rPr lang="en-US" sz="2800" i="1">
                <a:solidFill>
                  <a:schemeClr val="tx2"/>
                </a:solidFill>
                <a:latin typeface="+mn-lt"/>
                <a:ea typeface="+mn-ea"/>
              </a:rPr>
              <a:t>, …, </a:t>
            </a:r>
            <a:r>
              <a:rPr lang="en-US" sz="2800" i="1" err="1">
                <a:solidFill>
                  <a:schemeClr val="tx2"/>
                </a:solidFill>
                <a:latin typeface="+mn-lt"/>
                <a:ea typeface="+mn-ea"/>
              </a:rPr>
              <a:t>Data</a:t>
            </a:r>
            <a:r>
              <a:rPr lang="en-US" sz="2800" i="1" baseline="-25000" err="1">
                <a:solidFill>
                  <a:schemeClr val="tx2"/>
                </a:solidFill>
                <a:latin typeface="+mn-lt"/>
                <a:ea typeface="+mn-ea"/>
              </a:rPr>
              <a:t>N</a:t>
            </a:r>
            <a:r>
              <a:rPr lang="en-US" sz="2800" i="1">
                <a:solidFill>
                  <a:schemeClr val="tx2"/>
                </a:solidFill>
                <a:latin typeface="+mn-lt"/>
                <a:ea typeface="+mn-ea"/>
              </a:rPr>
              <a:t>)</a:t>
            </a:r>
            <a:endParaRPr lang="en-US" sz="2800" i="1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6" name="Rounded Rectangular Callout 75">
            <a:extLst>
              <a:ext uri="{FF2B5EF4-FFF2-40B4-BE49-F238E27FC236}">
                <a16:creationId xmlns:a16="http://schemas.microsoft.com/office/drawing/2014/main" id="{1F19767F-C3CB-0348-91D3-93DDD5EC8205}"/>
              </a:ext>
            </a:extLst>
          </p:cNvPr>
          <p:cNvSpPr/>
          <p:nvPr/>
        </p:nvSpPr>
        <p:spPr>
          <a:xfrm>
            <a:off x="83851" y="2421548"/>
            <a:ext cx="4083774" cy="3623485"/>
          </a:xfrm>
          <a:prstGeom prst="wedgeRoundRectCallout">
            <a:avLst>
              <a:gd name="adj1" fmla="val 100854"/>
              <a:gd name="adj2" fmla="val 33953"/>
              <a:gd name="adj3" fmla="val 16667"/>
            </a:avLst>
          </a:prstGeom>
          <a:solidFill>
            <a:schemeClr val="accent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2"/>
                </a:solidFill>
              </a:rPr>
              <a:t>A </a:t>
            </a:r>
            <a:r>
              <a:rPr lang="en-US" sz="2800" b="1">
                <a:solidFill>
                  <a:schemeClr val="tx2"/>
                </a:solidFill>
              </a:rPr>
              <a:t>policy</a:t>
            </a:r>
            <a:r>
              <a:rPr lang="en-US" sz="2800">
                <a:solidFill>
                  <a:schemeClr val="tx2"/>
                </a:solidFill>
              </a:rPr>
              <a:t> details the </a:t>
            </a:r>
            <a:r>
              <a:rPr lang="en-US" sz="2800" i="1">
                <a:solidFill>
                  <a:schemeClr val="tx2"/>
                </a:solidFill>
              </a:rPr>
              <a:t>roles</a:t>
            </a:r>
            <a:r>
              <a:rPr lang="en-US" sz="2800">
                <a:solidFill>
                  <a:schemeClr val="tx2"/>
                </a:solidFill>
              </a:rPr>
              <a:t> and </a:t>
            </a:r>
            <a:r>
              <a:rPr lang="en-US" sz="2800" i="1">
                <a:solidFill>
                  <a:schemeClr val="tx2"/>
                </a:solidFill>
              </a:rPr>
              <a:t>identities</a:t>
            </a:r>
            <a:r>
              <a:rPr lang="en-US" sz="2800">
                <a:solidFill>
                  <a:schemeClr val="tx2"/>
                </a:solidFill>
              </a:rPr>
              <a:t> of all involved in the computation and describes who can retrieve the result.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FE0357-87DA-7042-B34E-9A6A33D8398F}"/>
              </a:ext>
            </a:extLst>
          </p:cNvPr>
          <p:cNvSpPr txBox="1"/>
          <p:nvPr/>
        </p:nvSpPr>
        <p:spPr>
          <a:xfrm>
            <a:off x="-11430000" y="-3441032"/>
            <a:ext cx="65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 kern="120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7-point Star 6">
            <a:extLst>
              <a:ext uri="{FF2B5EF4-FFF2-40B4-BE49-F238E27FC236}">
                <a16:creationId xmlns:a16="http://schemas.microsoft.com/office/drawing/2014/main" id="{DB71E883-7FED-B54C-96E7-A0E98209719A}"/>
              </a:ext>
            </a:extLst>
          </p:cNvPr>
          <p:cNvSpPr/>
          <p:nvPr/>
        </p:nvSpPr>
        <p:spPr>
          <a:xfrm>
            <a:off x="5788306" y="4738037"/>
            <a:ext cx="1341435" cy="1304610"/>
          </a:xfrm>
          <a:prstGeom prst="star7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/>
              <a:t>Global policy</a:t>
            </a:r>
          </a:p>
        </p:txBody>
      </p:sp>
      <p:sp>
        <p:nvSpPr>
          <p:cNvPr id="78" name="Rounded Rectangular Callout 77">
            <a:extLst>
              <a:ext uri="{FF2B5EF4-FFF2-40B4-BE49-F238E27FC236}">
                <a16:creationId xmlns:a16="http://schemas.microsoft.com/office/drawing/2014/main" id="{FA278210-61DD-6F4F-84B4-8456D7756CEA}"/>
              </a:ext>
            </a:extLst>
          </p:cNvPr>
          <p:cNvSpPr/>
          <p:nvPr/>
        </p:nvSpPr>
        <p:spPr>
          <a:xfrm>
            <a:off x="4540436" y="401989"/>
            <a:ext cx="4083774" cy="3623485"/>
          </a:xfrm>
          <a:prstGeom prst="wedgeRoundRectCallout">
            <a:avLst>
              <a:gd name="adj1" fmla="val 81409"/>
              <a:gd name="adj2" fmla="val 35281"/>
              <a:gd name="adj3" fmla="val 16667"/>
            </a:avLst>
          </a:prstGeom>
          <a:solidFill>
            <a:schemeClr val="accent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2"/>
                </a:solidFill>
              </a:rPr>
              <a:t>To maintain secrecy we need to control the </a:t>
            </a:r>
            <a:r>
              <a:rPr lang="en-US" sz="2800" i="1">
                <a:solidFill>
                  <a:schemeClr val="tx2"/>
                </a:solidFill>
              </a:rPr>
              <a:t>expressivity</a:t>
            </a:r>
            <a:r>
              <a:rPr lang="en-US" sz="2800">
                <a:solidFill>
                  <a:schemeClr val="tx2"/>
                </a:solidFill>
              </a:rPr>
              <a:t> of the program </a:t>
            </a:r>
            <a:r>
              <a:rPr lang="en-US" sz="2800" b="1">
                <a:solidFill>
                  <a:schemeClr val="tx2"/>
                </a:solidFill>
              </a:rPr>
              <a:t>P</a:t>
            </a:r>
            <a:r>
              <a:rPr lang="en-US" sz="2800">
                <a:solidFill>
                  <a:schemeClr val="tx2"/>
                </a:solidFill>
              </a:rPr>
              <a:t>, and the </a:t>
            </a:r>
            <a:r>
              <a:rPr lang="en-US" sz="2800" i="1">
                <a:solidFill>
                  <a:schemeClr val="tx2"/>
                </a:solidFill>
              </a:rPr>
              <a:t>capabilities</a:t>
            </a:r>
            <a:r>
              <a:rPr lang="en-US" sz="2800">
                <a:solidFill>
                  <a:schemeClr val="tx2"/>
                </a:solidFill>
              </a:rPr>
              <a:t> of its environment, which computes the result.</a:t>
            </a:r>
          </a:p>
        </p:txBody>
      </p:sp>
    </p:spTree>
    <p:extLst>
      <p:ext uri="{BB962C8B-B14F-4D97-AF65-F5344CB8AC3E}">
        <p14:creationId xmlns:p14="http://schemas.microsoft.com/office/powerpoint/2010/main" val="2032271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" grpId="0" animBg="1"/>
      <p:bldP spid="2" grpId="1" animBg="1"/>
      <p:bldP spid="25" grpId="0"/>
      <p:bldP spid="26" grpId="0"/>
      <p:bldP spid="27" grpId="0"/>
      <p:bldP spid="40" grpId="0"/>
      <p:bldP spid="58" grpId="0" animBg="1"/>
      <p:bldP spid="59" grpId="0"/>
      <p:bldP spid="30" grpId="0" animBg="1"/>
      <p:bldP spid="30" grpId="1" animBg="1"/>
      <p:bldP spid="71" grpId="0"/>
      <p:bldP spid="76" grpId="0" animBg="1"/>
      <p:bldP spid="76" grpId="1" animBg="1"/>
      <p:bldP spid="7" grpId="0" animBg="1"/>
      <p:bldP spid="78" grpId="0" animBg="1"/>
      <p:bldP spid="78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DC04-B6F4-964A-8A0D-E1FC38C87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Use-case: privacy-preserving machine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85ADC1-042C-CA4E-A020-5538006761B5}"/>
              </a:ext>
            </a:extLst>
          </p:cNvPr>
          <p:cNvSpPr/>
          <p:nvPr/>
        </p:nvSpPr>
        <p:spPr>
          <a:xfrm>
            <a:off x="8948827" y="1724672"/>
            <a:ext cx="2763748" cy="403774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5" name="Picture 4" descr="A picture containing black, star, player&#10;&#10;Description automatically generated">
            <a:extLst>
              <a:ext uri="{FF2B5EF4-FFF2-40B4-BE49-F238E27FC236}">
                <a16:creationId xmlns:a16="http://schemas.microsoft.com/office/drawing/2014/main" id="{24C49F89-4CBD-FF47-8385-4C386ED91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49244" y="2858272"/>
            <a:ext cx="1962909" cy="1770544"/>
          </a:xfrm>
          <a:prstGeom prst="rect">
            <a:avLst/>
          </a:prstGeom>
        </p:spPr>
      </p:pic>
      <p:sp>
        <p:nvSpPr>
          <p:cNvPr id="6" name="7-point Star 5">
            <a:extLst>
              <a:ext uri="{FF2B5EF4-FFF2-40B4-BE49-F238E27FC236}">
                <a16:creationId xmlns:a16="http://schemas.microsoft.com/office/drawing/2014/main" id="{2FC58E8E-F54B-6A48-B887-BEE9C225F2B8}"/>
              </a:ext>
            </a:extLst>
          </p:cNvPr>
          <p:cNvSpPr/>
          <p:nvPr/>
        </p:nvSpPr>
        <p:spPr>
          <a:xfrm>
            <a:off x="10289707" y="4404881"/>
            <a:ext cx="1341435" cy="1304610"/>
          </a:xfrm>
          <a:prstGeom prst="star7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/>
              <a:t>Global policy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A91CB-ABF4-404B-8CB4-F73583A899E6}"/>
              </a:ext>
            </a:extLst>
          </p:cNvPr>
          <p:cNvSpPr txBox="1"/>
          <p:nvPr/>
        </p:nvSpPr>
        <p:spPr>
          <a:xfrm>
            <a:off x="9607551" y="1874031"/>
            <a:ext cx="1476173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2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Veracruz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0663B7-E335-9349-81BB-BB9F09770032}"/>
              </a:ext>
            </a:extLst>
          </p:cNvPr>
          <p:cNvCxnSpPr>
            <a:cxnSpLocks/>
          </p:cNvCxnSpPr>
          <p:nvPr/>
        </p:nvCxnSpPr>
        <p:spPr>
          <a:xfrm>
            <a:off x="1024467" y="2039305"/>
            <a:ext cx="7924360" cy="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656203-2C24-1B45-9278-93579B634E67}"/>
              </a:ext>
            </a:extLst>
          </p:cNvPr>
          <p:cNvCxnSpPr>
            <a:cxnSpLocks/>
          </p:cNvCxnSpPr>
          <p:nvPr/>
        </p:nvCxnSpPr>
        <p:spPr>
          <a:xfrm flipV="1">
            <a:off x="1060936" y="2025513"/>
            <a:ext cx="0" cy="79889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E3EFFF-BB3E-CE47-8A72-3A933074ABBA}"/>
              </a:ext>
            </a:extLst>
          </p:cNvPr>
          <p:cNvCxnSpPr>
            <a:cxnSpLocks/>
          </p:cNvCxnSpPr>
          <p:nvPr/>
        </p:nvCxnSpPr>
        <p:spPr>
          <a:xfrm flipV="1">
            <a:off x="4214391" y="2059381"/>
            <a:ext cx="0" cy="798891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03245AC7-6F75-834D-A5CD-D12D871597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24733" y="2956254"/>
            <a:ext cx="654760" cy="654760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72999F7F-CDAD-5840-A3CF-5F53EC956D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8188" y="2952731"/>
            <a:ext cx="654760" cy="654760"/>
          </a:xfrm>
          <a:prstGeom prst="rect">
            <a:avLst/>
          </a:prstGeom>
        </p:spPr>
      </p:pic>
      <p:pic>
        <p:nvPicPr>
          <p:cNvPr id="20" name="Picture 19" descr="A picture containing object, light, lamp&#10;&#10;Description automatically generated">
            <a:extLst>
              <a:ext uri="{FF2B5EF4-FFF2-40B4-BE49-F238E27FC236}">
                <a16:creationId xmlns:a16="http://schemas.microsoft.com/office/drawing/2014/main" id="{B9652056-B0D9-0A41-8164-2FDEDB0B5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936" y="3324881"/>
            <a:ext cx="1080000" cy="1080000"/>
          </a:xfrm>
          <a:prstGeom prst="rect">
            <a:avLst/>
          </a:prstGeom>
        </p:spPr>
      </p:pic>
      <p:pic>
        <p:nvPicPr>
          <p:cNvPr id="22" name="Picture 21" descr="A picture containing cup, coffee, table, sitting&#10;&#10;Description automatically generated">
            <a:extLst>
              <a:ext uri="{FF2B5EF4-FFF2-40B4-BE49-F238E27FC236}">
                <a16:creationId xmlns:a16="http://schemas.microsoft.com/office/drawing/2014/main" id="{B59726C7-9B7A-6B44-983E-DA2A37276C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4391" y="3203544"/>
            <a:ext cx="1080000" cy="10800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1B27C8F-68F6-4149-872E-482769FC92A9}"/>
              </a:ext>
            </a:extLst>
          </p:cNvPr>
          <p:cNvCxnSpPr>
            <a:cxnSpLocks/>
          </p:cNvCxnSpPr>
          <p:nvPr/>
        </p:nvCxnSpPr>
        <p:spPr>
          <a:xfrm>
            <a:off x="1363133" y="4037438"/>
            <a:ext cx="2387600" cy="0"/>
          </a:xfrm>
          <a:prstGeom prst="straightConnector1">
            <a:avLst/>
          </a:prstGeom>
          <a:ln w="76200">
            <a:solidFill>
              <a:schemeClr val="accent6">
                <a:alpha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E15C167-CF75-6E4D-8799-F48CBA7A8AF3}"/>
              </a:ext>
            </a:extLst>
          </p:cNvPr>
          <p:cNvCxnSpPr>
            <a:cxnSpLocks/>
          </p:cNvCxnSpPr>
          <p:nvPr/>
        </p:nvCxnSpPr>
        <p:spPr>
          <a:xfrm>
            <a:off x="1024467" y="5434439"/>
            <a:ext cx="7924360" cy="0"/>
          </a:xfrm>
          <a:prstGeom prst="straightConnector1">
            <a:avLst/>
          </a:prstGeom>
          <a:ln w="76200">
            <a:solidFill>
              <a:schemeClr val="accent4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E57DE87-DB7C-4E4F-8C93-3068E0ECABC3}"/>
              </a:ext>
            </a:extLst>
          </p:cNvPr>
          <p:cNvCxnSpPr>
            <a:cxnSpLocks/>
          </p:cNvCxnSpPr>
          <p:nvPr/>
        </p:nvCxnSpPr>
        <p:spPr>
          <a:xfrm flipV="1">
            <a:off x="1060936" y="4649273"/>
            <a:ext cx="0" cy="798890"/>
          </a:xfrm>
          <a:prstGeom prst="line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316702-84A0-BD4E-ABA8-9AD2556F5016}"/>
              </a:ext>
            </a:extLst>
          </p:cNvPr>
          <p:cNvCxnSpPr>
            <a:cxnSpLocks/>
          </p:cNvCxnSpPr>
          <p:nvPr/>
        </p:nvCxnSpPr>
        <p:spPr>
          <a:xfrm flipV="1">
            <a:off x="4214391" y="4674674"/>
            <a:ext cx="0" cy="798891"/>
          </a:xfrm>
          <a:prstGeom prst="line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F609C32-6B40-D143-BABD-31017D899E1D}"/>
              </a:ext>
            </a:extLst>
          </p:cNvPr>
          <p:cNvSpPr txBox="1"/>
          <p:nvPr/>
        </p:nvSpPr>
        <p:spPr>
          <a:xfrm>
            <a:off x="1273507" y="5573538"/>
            <a:ext cx="2728311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Machine Learning Model</a:t>
            </a:r>
          </a:p>
        </p:txBody>
      </p:sp>
      <p:pic>
        <p:nvPicPr>
          <p:cNvPr id="39" name="Picture 38" descr="A close up of a computer&#10;&#10;Description automatically generated">
            <a:extLst>
              <a:ext uri="{FF2B5EF4-FFF2-40B4-BE49-F238E27FC236}">
                <a16:creationId xmlns:a16="http://schemas.microsoft.com/office/drawing/2014/main" id="{D48BEBFE-64EA-1549-9C3D-D8CC7CD2F056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91302" y="3688358"/>
            <a:ext cx="892722" cy="720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43" name="Picture 42" descr="A close up of a logo&#10;&#10;Description automatically generated">
            <a:extLst>
              <a:ext uri="{FF2B5EF4-FFF2-40B4-BE49-F238E27FC236}">
                <a16:creationId xmlns:a16="http://schemas.microsoft.com/office/drawing/2014/main" id="{B9AE3978-3F66-B042-BE1B-60940C7700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26083" y="4575341"/>
            <a:ext cx="1023158" cy="720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008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8ACDF-255C-411C-8C1F-97D494D1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ＭＳ Ｐゴシック"/>
              </a:rPr>
              <a:t>What makes a good invited talk for an event like this?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EEDEC-8A1A-4AE9-9964-4A03E33CE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endParaRPr lang="en-GB" dirty="0">
              <a:ea typeface="ＭＳ Ｐゴシック"/>
            </a:endParaRPr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Tell a good tale: some inspiring vision, point of discussion, or controversy</a:t>
            </a:r>
          </a:p>
          <a:p>
            <a:pPr marL="0" indent="0">
              <a:buNone/>
            </a:pPr>
            <a:endParaRPr lang="en-GB" dirty="0">
              <a:ea typeface="ＭＳ Ｐゴシック"/>
            </a:endParaRPr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Give a different (industry-oriented) perspective on computer security</a:t>
            </a:r>
            <a:endParaRPr lang="en-GB" dirty="0"/>
          </a:p>
          <a:p>
            <a:pPr marL="457200" indent="-457200"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Highlight some open research problems</a:t>
            </a:r>
          </a:p>
          <a:p>
            <a:pPr marL="0" indent="0">
              <a:buNone/>
            </a:pPr>
            <a:endParaRPr lang="en-GB" dirty="0">
              <a:ea typeface="ＭＳ Ｐゴシック"/>
            </a:endParaRPr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Hopefully not drone on for too long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10760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E576-E755-244A-B307-650BA97C5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Use-case: privacy-preserving set-sum computation</a:t>
            </a:r>
          </a:p>
        </p:txBody>
      </p:sp>
      <p:pic>
        <p:nvPicPr>
          <p:cNvPr id="4" name="Picture 3" descr="A picture containing object, light, lamp&#10;&#10;Description automatically generated">
            <a:extLst>
              <a:ext uri="{FF2B5EF4-FFF2-40B4-BE49-F238E27FC236}">
                <a16:creationId xmlns:a16="http://schemas.microsoft.com/office/drawing/2014/main" id="{AE0AF2E8-AC64-1A49-B765-791CCB597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54409"/>
            <a:ext cx="1080000" cy="1080000"/>
          </a:xfrm>
          <a:prstGeom prst="rect">
            <a:avLst/>
          </a:prstGeom>
        </p:spPr>
      </p:pic>
      <p:pic>
        <p:nvPicPr>
          <p:cNvPr id="5" name="Picture 4" descr="A picture containing cup, coffee, table, sitting&#10;&#10;Description automatically generated">
            <a:extLst>
              <a:ext uri="{FF2B5EF4-FFF2-40B4-BE49-F238E27FC236}">
                <a16:creationId xmlns:a16="http://schemas.microsoft.com/office/drawing/2014/main" id="{A525CCDF-D926-C441-94ED-9E0E20C0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519130"/>
            <a:ext cx="1080000" cy="108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007151-EE4A-514C-8AC9-376D043D69CC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257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4B55589-8BFC-0246-97C7-8CA16B4EA1E6}"/>
              </a:ext>
            </a:extLst>
          </p:cNvPr>
          <p:cNvSpPr/>
          <p:nvPr/>
        </p:nvSpPr>
        <p:spPr>
          <a:xfrm>
            <a:off x="8943039" y="1561386"/>
            <a:ext cx="2763748" cy="403774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14" name="Picture 13" descr="A picture containing black, star, player&#10;&#10;Description automatically generated">
            <a:extLst>
              <a:ext uri="{FF2B5EF4-FFF2-40B4-BE49-F238E27FC236}">
                <a16:creationId xmlns:a16="http://schemas.microsoft.com/office/drawing/2014/main" id="{913B07A1-E1EB-B645-A274-947F3FB47C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343456" y="2694986"/>
            <a:ext cx="1962909" cy="1770544"/>
          </a:xfrm>
          <a:prstGeom prst="rect">
            <a:avLst/>
          </a:prstGeom>
        </p:spPr>
      </p:pic>
      <p:sp>
        <p:nvSpPr>
          <p:cNvPr id="15" name="7-point Star 14">
            <a:extLst>
              <a:ext uri="{FF2B5EF4-FFF2-40B4-BE49-F238E27FC236}">
                <a16:creationId xmlns:a16="http://schemas.microsoft.com/office/drawing/2014/main" id="{86C51720-2552-0949-A926-9D70F3805833}"/>
              </a:ext>
            </a:extLst>
          </p:cNvPr>
          <p:cNvSpPr/>
          <p:nvPr/>
        </p:nvSpPr>
        <p:spPr>
          <a:xfrm>
            <a:off x="10283919" y="4241595"/>
            <a:ext cx="1341435" cy="1304610"/>
          </a:xfrm>
          <a:prstGeom prst="star7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/>
              <a:t>Global policy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ECE670-CC83-054B-BB1C-DA7FAAAE20DF}"/>
              </a:ext>
            </a:extLst>
          </p:cNvPr>
          <p:cNvSpPr txBox="1"/>
          <p:nvPr/>
        </p:nvSpPr>
        <p:spPr>
          <a:xfrm>
            <a:off x="9601763" y="1710745"/>
            <a:ext cx="1476173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200" b="1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Veracruz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698FEE-9F33-564D-9B0B-E880B8C6F876}"/>
              </a:ext>
            </a:extLst>
          </p:cNvPr>
          <p:cNvSpPr txBox="1"/>
          <p:nvPr/>
        </p:nvSpPr>
        <p:spPr>
          <a:xfrm>
            <a:off x="2939293" y="3604829"/>
            <a:ext cx="619337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i="1" dirty="0">
                <a:solidFill>
                  <a:schemeClr val="tx2"/>
                </a:solidFill>
                <a:latin typeface="+mn-lt"/>
                <a:ea typeface="+mn-ea"/>
              </a:rPr>
              <a:t>Client</a:t>
            </a:r>
            <a:endParaRPr lang="en-GB" sz="2100" i="1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CF6694-8110-204C-B713-1A3BA9D7D50D}"/>
              </a:ext>
            </a:extLst>
          </p:cNvPr>
          <p:cNvSpPr txBox="1"/>
          <p:nvPr/>
        </p:nvSpPr>
        <p:spPr>
          <a:xfrm>
            <a:off x="1754176" y="2962323"/>
            <a:ext cx="314926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Internet advertising platform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ED87F-92AB-7F41-8D1B-A3C2231BF3A6}"/>
              </a:ext>
            </a:extLst>
          </p:cNvPr>
          <p:cNvSpPr txBox="1"/>
          <p:nvPr/>
        </p:nvSpPr>
        <p:spPr>
          <a:xfrm>
            <a:off x="3028236" y="4351019"/>
            <a:ext cx="2596668" cy="14669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72000" tIns="7200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A45B3201: £4.99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E3332110: £34.23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01224573: £17.50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E40B8B-4D82-9F48-BAF6-4CFDF0458047}"/>
              </a:ext>
            </a:extLst>
          </p:cNvPr>
          <p:cNvSpPr txBox="1"/>
          <p:nvPr/>
        </p:nvSpPr>
        <p:spPr>
          <a:xfrm>
            <a:off x="3647453" y="1198878"/>
            <a:ext cx="1358234" cy="14669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72000" tIns="7200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A45B3201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B8920345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45398A21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…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81E126A-9DEA-8143-BCF1-58B10C80CAAD}"/>
              </a:ext>
            </a:extLst>
          </p:cNvPr>
          <p:cNvCxnSpPr>
            <a:cxnSpLocks/>
          </p:cNvCxnSpPr>
          <p:nvPr/>
        </p:nvCxnSpPr>
        <p:spPr>
          <a:xfrm>
            <a:off x="6792577" y="3414218"/>
            <a:ext cx="2150462" cy="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0BA32DF-DF2F-2142-9E4F-EC5DFA91C1BA}"/>
              </a:ext>
            </a:extLst>
          </p:cNvPr>
          <p:cNvCxnSpPr>
            <a:cxnSpLocks/>
          </p:cNvCxnSpPr>
          <p:nvPr/>
        </p:nvCxnSpPr>
        <p:spPr>
          <a:xfrm flipV="1">
            <a:off x="6792577" y="1822174"/>
            <a:ext cx="0" cy="329979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35EF3C7-DFF6-7A45-8E2A-E5BBC698B535}"/>
              </a:ext>
            </a:extLst>
          </p:cNvPr>
          <p:cNvCxnSpPr>
            <a:cxnSpLocks/>
          </p:cNvCxnSpPr>
          <p:nvPr/>
        </p:nvCxnSpPr>
        <p:spPr>
          <a:xfrm flipH="1">
            <a:off x="5624907" y="5121966"/>
            <a:ext cx="121430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A94792E-DA8D-2645-9574-31349D638B23}"/>
              </a:ext>
            </a:extLst>
          </p:cNvPr>
          <p:cNvCxnSpPr>
            <a:cxnSpLocks/>
          </p:cNvCxnSpPr>
          <p:nvPr/>
        </p:nvCxnSpPr>
        <p:spPr>
          <a:xfrm flipH="1">
            <a:off x="5005687" y="1822174"/>
            <a:ext cx="1833521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1BC809-BC0F-304C-B1EC-0657BF298C95}"/>
              </a:ext>
            </a:extLst>
          </p:cNvPr>
          <p:cNvCxnSpPr>
            <a:cxnSpLocks/>
          </p:cNvCxnSpPr>
          <p:nvPr/>
        </p:nvCxnSpPr>
        <p:spPr>
          <a:xfrm flipH="1">
            <a:off x="5624904" y="5121966"/>
            <a:ext cx="3318135" cy="0"/>
          </a:xfrm>
          <a:prstGeom prst="line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AD58AB8-79A1-C048-A979-AAECE7F7380E}"/>
              </a:ext>
            </a:extLst>
          </p:cNvPr>
          <p:cNvSpPr txBox="1"/>
          <p:nvPr/>
        </p:nvSpPr>
        <p:spPr>
          <a:xfrm>
            <a:off x="5922447" y="5267051"/>
            <a:ext cx="2840971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l-GR" sz="2100" i="1" dirty="0"/>
              <a:t>Σ</a:t>
            </a:r>
            <a:r>
              <a:rPr lang="en-GB" sz="2100" i="1" dirty="0"/>
              <a:t> referred customer spend</a:t>
            </a:r>
            <a:endParaRPr lang="en-GB" sz="2100" i="1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2300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4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A83A8-EB71-3E47-AA24-40454EF50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Privacy-preserving surveys/auctions/elections,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Privacy-preserving distributed compute: map-reduce/grid computing </a:t>
            </a:r>
            <a:r>
              <a:rPr lang="en-US" i="1" dirty="0"/>
              <a:t>a la</a:t>
            </a:r>
            <a:r>
              <a:rPr lang="en-US" dirty="0"/>
              <a:t> </a:t>
            </a:r>
            <a:r>
              <a:rPr lang="en-US" dirty="0" err="1"/>
              <a:t>SETI@home</a:t>
            </a:r>
            <a:r>
              <a:rPr lang="en-US" dirty="0"/>
              <a:t>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Private search/fuzzy matching,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Provenance tracking for data,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Verifiable computation,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N-way secret sharing,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Fair exchange of documents,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IP protection,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Zero-knowledge proof of knowledge,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Delegating computations from weak devices to untrusted servers,</a:t>
            </a:r>
          </a:p>
          <a:p>
            <a:pPr marL="0" indent="0">
              <a:buNone/>
            </a:pPr>
            <a:r>
              <a:rPr lang="en-US" i="1" dirty="0"/>
              <a:t>…ad infinitum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93306C-7B19-5543-86CC-FCF475E2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many more potential use-cases</a:t>
            </a:r>
          </a:p>
        </p:txBody>
      </p:sp>
    </p:spTree>
    <p:extLst>
      <p:ext uri="{BB962C8B-B14F-4D97-AF65-F5344CB8AC3E}">
        <p14:creationId xmlns:p14="http://schemas.microsoft.com/office/powerpoint/2010/main" val="27358397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05F0B-5BA8-8D47-845C-FBDEFA715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Abstracting over isolates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58F55-94FA-384E-B2E2-982464676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Veracruz supports </a:t>
            </a:r>
            <a:r>
              <a:rPr lang="en-GB" i="1" dirty="0"/>
              <a:t>multiple</a:t>
            </a:r>
            <a:r>
              <a:rPr lang="en-GB" dirty="0"/>
              <a:t> different isolation technologies at present:</a:t>
            </a:r>
          </a:p>
          <a:p>
            <a:r>
              <a:rPr lang="en-GB" b="1" dirty="0"/>
              <a:t>Arm TrustZone</a:t>
            </a:r>
            <a:r>
              <a:rPr lang="en-GB" dirty="0"/>
              <a:t> trusted applications, and </a:t>
            </a:r>
            <a:r>
              <a:rPr lang="en-GB" b="1" dirty="0"/>
              <a:t>Arm CCA</a:t>
            </a:r>
            <a:r>
              <a:rPr lang="en-GB" dirty="0"/>
              <a:t> Realms (internally),</a:t>
            </a:r>
          </a:p>
          <a:p>
            <a:r>
              <a:rPr lang="en-GB" b="1" dirty="0"/>
              <a:t>Intel SGX</a:t>
            </a:r>
            <a:r>
              <a:rPr lang="en-GB" dirty="0"/>
              <a:t> secure enclaves,</a:t>
            </a:r>
          </a:p>
          <a:p>
            <a:r>
              <a:rPr lang="en-GB" b="1" dirty="0"/>
              <a:t>AWS Nitro Enclaves</a:t>
            </a:r>
            <a:r>
              <a:rPr lang="en-GB" dirty="0"/>
              <a:t>,</a:t>
            </a:r>
          </a:p>
          <a:p>
            <a:r>
              <a:rPr lang="en-GB" dirty="0"/>
              <a:t>The high-assurance </a:t>
            </a:r>
            <a:r>
              <a:rPr lang="en-GB" b="1" dirty="0"/>
              <a:t>seL4 microkernel</a:t>
            </a:r>
            <a:r>
              <a:rPr lang="en-GB" dirty="0"/>
              <a:t>, and plain </a:t>
            </a:r>
            <a:r>
              <a:rPr lang="en-GB" b="1" dirty="0"/>
              <a:t>Linux</a:t>
            </a:r>
            <a:r>
              <a:rPr lang="en-GB" dirty="0"/>
              <a:t> processes…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…representing different points on a </a:t>
            </a:r>
            <a:r>
              <a:rPr lang="en-GB" i="1" dirty="0"/>
              <a:t>continuum of paranoia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Veracruz provides abstractions over isolate technologies, with:</a:t>
            </a:r>
          </a:p>
          <a:p>
            <a:r>
              <a:rPr lang="en-GB" dirty="0"/>
              <a:t>A single, portable programming model based on </a:t>
            </a:r>
            <a:r>
              <a:rPr lang="en-GB" b="1" dirty="0" err="1"/>
              <a:t>WebAssembly</a:t>
            </a:r>
            <a:r>
              <a:rPr lang="en-GB" b="1" dirty="0"/>
              <a:t> </a:t>
            </a:r>
            <a:r>
              <a:rPr lang="en-GB" dirty="0"/>
              <a:t>and</a:t>
            </a:r>
            <a:r>
              <a:rPr lang="en-GB" b="1" dirty="0"/>
              <a:t> WASI</a:t>
            </a:r>
            <a:endParaRPr lang="en-GB" dirty="0"/>
          </a:p>
          <a:p>
            <a:r>
              <a:rPr lang="en-GB" dirty="0"/>
              <a:t>A unified attestation mechanism, using </a:t>
            </a:r>
            <a:r>
              <a:rPr lang="en-GB" b="1" dirty="0"/>
              <a:t>PKI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587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C1574-33B9-EC40-9741-685071B4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opportunities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0D5B9-D071-5D4E-BB39-AA46D8C27B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0516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370E5-0391-7341-B531-764AF396A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Elephant in the room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799B4-FE62-4941-B11F-83E1B6361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Existing systems have been shown susceptible to a wide-range of </a:t>
            </a:r>
            <a:r>
              <a:rPr lang="en-GB" b="1" dirty="0"/>
              <a:t>side-channel attacks</a:t>
            </a:r>
          </a:p>
          <a:p>
            <a:pPr lvl="1"/>
            <a:r>
              <a:rPr lang="en-GB" dirty="0"/>
              <a:t>Many shared structures, including </a:t>
            </a:r>
            <a:r>
              <a:rPr lang="en-GB" b="1" dirty="0"/>
              <a:t>caches</a:t>
            </a:r>
            <a:r>
              <a:rPr lang="en-GB" dirty="0"/>
              <a:t>, </a:t>
            </a:r>
            <a:r>
              <a:rPr lang="en-GB" b="1" dirty="0"/>
              <a:t>page tables</a:t>
            </a:r>
            <a:r>
              <a:rPr lang="en-GB" dirty="0"/>
              <a:t>, </a:t>
            </a:r>
            <a:r>
              <a:rPr lang="en-GB" b="1" dirty="0"/>
              <a:t>branch predictors</a:t>
            </a:r>
            <a:r>
              <a:rPr lang="en-GB" dirty="0"/>
              <a:t>, have been targeted</a:t>
            </a:r>
          </a:p>
          <a:p>
            <a:pPr lvl="1"/>
            <a:r>
              <a:rPr lang="en-GB" dirty="0"/>
              <a:t>Attacker now assumed to have access to key system capabilities previously gated by a trusted OS</a:t>
            </a:r>
          </a:p>
          <a:p>
            <a:pPr lvl="1"/>
            <a:r>
              <a:rPr lang="en-GB" dirty="0"/>
              <a:t>Isolates taken a battering in the press over vulnerabilities related to side-channels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i="1" dirty="0">
                <a:solidFill>
                  <a:srgbClr val="FF0000"/>
                </a:solidFill>
              </a:rPr>
              <a:t>Having acknowledged that!</a:t>
            </a:r>
          </a:p>
          <a:p>
            <a:pPr lvl="1"/>
            <a:r>
              <a:rPr lang="en-GB" dirty="0"/>
              <a:t>Many attacks explicitly outside the </a:t>
            </a:r>
            <a:r>
              <a:rPr lang="en-GB" b="1" dirty="0"/>
              <a:t>Threat Model</a:t>
            </a:r>
            <a:r>
              <a:rPr lang="en-GB" dirty="0"/>
              <a:t> of attacked implementations</a:t>
            </a:r>
          </a:p>
          <a:p>
            <a:pPr lvl="1"/>
            <a:r>
              <a:rPr lang="en-GB" dirty="0"/>
              <a:t>Vulnerability doesn’t make Isolates useless: many use-cases where side-channels are manageable,</a:t>
            </a:r>
          </a:p>
          <a:p>
            <a:pPr lvl="1"/>
            <a:r>
              <a:rPr lang="en-GB" dirty="0"/>
              <a:t>Forcing attackers to use (impractical) attacks to steal data improvement on </a:t>
            </a:r>
            <a:r>
              <a:rPr lang="en-GB" i="1" dirty="0"/>
              <a:t>status quo</a:t>
            </a:r>
            <a:endParaRPr lang="en-GB" dirty="0"/>
          </a:p>
          <a:p>
            <a:pPr lvl="1"/>
            <a:r>
              <a:rPr lang="en-GB" i="1" dirty="0"/>
              <a:t>Obsession</a:t>
            </a:r>
            <a:r>
              <a:rPr lang="en-GB" dirty="0"/>
              <a:t> allowing perfect be enemy of good, impediment to pragmatic improvement in data security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Nevertheless: we need better support for writing side-channel resistant software</a:t>
            </a:r>
          </a:p>
          <a:p>
            <a:pPr lvl="1"/>
            <a:r>
              <a:rPr lang="en-GB" dirty="0"/>
              <a:t>Mainstream programming languages have no support for this: compilers actively fight programmer</a:t>
            </a:r>
          </a:p>
          <a:p>
            <a:pPr lvl="1"/>
            <a:r>
              <a:rPr lang="en-GB" dirty="0"/>
              <a:t>Potential for hardware and software to co-operate: marked regions of sensitive code where caches are regularly flushed, etc.</a:t>
            </a:r>
          </a:p>
        </p:txBody>
      </p:sp>
    </p:spTree>
    <p:extLst>
      <p:ext uri="{BB962C8B-B14F-4D97-AF65-F5344CB8AC3E}">
        <p14:creationId xmlns:p14="http://schemas.microsoft.com/office/powerpoint/2010/main" val="127314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2C6BF-1588-2641-B486-53E897D29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Mass, decentralized attestation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D8B98-0A7C-B146-8BDC-0381F9F17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Many current attestation models make use of a trusted attestation service</a:t>
            </a:r>
          </a:p>
          <a:p>
            <a:pPr lvl="1"/>
            <a:r>
              <a:rPr lang="en-GB" dirty="0"/>
              <a:t>Typically setup and hosted by hardware manufacturer,</a:t>
            </a:r>
          </a:p>
          <a:p>
            <a:pPr lvl="1"/>
            <a:r>
              <a:rPr lang="en-GB" dirty="0"/>
              <a:t>Used to authenticate or reject attestation tokens issued by an Isolate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Note that this attestation service essentially has visibility over </a:t>
            </a:r>
            <a:r>
              <a:rPr lang="en-GB" i="1" dirty="0"/>
              <a:t>every</a:t>
            </a:r>
            <a:r>
              <a:rPr lang="en-GB" dirty="0"/>
              <a:t> Isolate launch</a:t>
            </a:r>
          </a:p>
          <a:p>
            <a:pPr lvl="1"/>
            <a:r>
              <a:rPr lang="en-GB" dirty="0"/>
              <a:t>You may even need to pay for an attestation token authentication, too…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 peer-to-peer networks attestation service is a single point-of-failure (and vulnerability!)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Are there more decentralized attestation models?  Models that accommodate huge numbers of Isolates being launched?</a:t>
            </a:r>
          </a:p>
          <a:p>
            <a:pPr lvl="1"/>
            <a:r>
              <a:rPr lang="en-GB" dirty="0"/>
              <a:t>We have some ideas, may be an interesting student project to investigate…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638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85DA4-6661-E746-83A6-58839C428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Policies, and scheduling for fine-grained control over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4A579-CE72-2241-9F82-5C5542878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Casting mind back to vision of data moving from Isolate to Isolate, mentioned </a:t>
            </a:r>
            <a:r>
              <a:rPr lang="en-GB" b="1" dirty="0"/>
              <a:t>policies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do these policies look like?  Moreover, how can they be enforced?</a:t>
            </a:r>
          </a:p>
          <a:p>
            <a:pPr lvl="1"/>
            <a:r>
              <a:rPr lang="en-GB" dirty="0"/>
              <a:t>Could be pretty coarse-grained: data tagged with label </a:t>
            </a:r>
            <a:r>
              <a:rPr lang="en-GB" b="1" dirty="0"/>
              <a:t>A</a:t>
            </a:r>
            <a:r>
              <a:rPr lang="en-GB" dirty="0"/>
              <a:t> can move from Isolate </a:t>
            </a:r>
            <a:r>
              <a:rPr lang="en-GB" b="1" dirty="0"/>
              <a:t>I</a:t>
            </a:r>
            <a:r>
              <a:rPr lang="en-GB" dirty="0"/>
              <a:t> to </a:t>
            </a:r>
            <a:r>
              <a:rPr lang="en-GB" b="1" dirty="0"/>
              <a:t>J</a:t>
            </a:r>
            <a:endParaRPr lang="en-GB" dirty="0"/>
          </a:p>
          <a:p>
            <a:pPr lvl="1"/>
            <a:r>
              <a:rPr lang="en-GB" dirty="0"/>
              <a:t>Alternatively, could be pretty fine-grained: data tagged with label </a:t>
            </a:r>
            <a:r>
              <a:rPr lang="en-GB" b="1" dirty="0"/>
              <a:t>A</a:t>
            </a:r>
            <a:r>
              <a:rPr lang="en-GB" dirty="0"/>
              <a:t> can move from Isolate </a:t>
            </a:r>
            <a:r>
              <a:rPr lang="en-GB" b="1" dirty="0"/>
              <a:t>I</a:t>
            </a:r>
            <a:r>
              <a:rPr lang="en-GB" dirty="0"/>
              <a:t> to </a:t>
            </a:r>
            <a:r>
              <a:rPr lang="en-GB" b="1" dirty="0"/>
              <a:t>J</a:t>
            </a:r>
            <a:r>
              <a:rPr lang="en-GB" dirty="0"/>
              <a:t> provided </a:t>
            </a:r>
            <a:r>
              <a:rPr lang="en-GB" b="1" dirty="0"/>
              <a:t>J</a:t>
            </a:r>
            <a:r>
              <a:rPr lang="en-GB" dirty="0"/>
              <a:t> satisfies some property </a:t>
            </a:r>
            <a:r>
              <a:rPr lang="en-GB" b="1" dirty="0" err="1"/>
              <a:t>ɸ</a:t>
            </a:r>
            <a:endParaRPr lang="en-GB" b="1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Consider building private Grid Computing/Map-Reduce framework on top of Veracruz</a:t>
            </a:r>
          </a:p>
          <a:p>
            <a:pPr lvl="1"/>
            <a:r>
              <a:rPr lang="en-GB" dirty="0"/>
              <a:t>Veracruz supports multiple Isolation mechanisms, each with different Threat and Trust Models</a:t>
            </a:r>
          </a:p>
          <a:p>
            <a:pPr lvl="1"/>
            <a:r>
              <a:rPr lang="en-GB" dirty="0"/>
              <a:t>Computations need not always be scheduled in e.g. Arm CCA Realms, or Intel SGX enclaves</a:t>
            </a:r>
          </a:p>
          <a:p>
            <a:pPr lvl="1"/>
            <a:r>
              <a:rPr lang="en-GB" dirty="0"/>
              <a:t>Sometimes, ordinary Linux processes will suffice, maybe computations can be factored</a:t>
            </a:r>
          </a:p>
          <a:p>
            <a:pPr lvl="1"/>
            <a:r>
              <a:rPr lang="en-GB" dirty="0"/>
              <a:t>How to describe this, so that computations can be scheduled on appropriate Isolation technologies?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906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54F6-CD8F-4035-A8A2-3887A0A7A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ＭＳ Ｐゴシック"/>
              </a:rPr>
              <a:t>Conclusions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298213-1D2A-4546-A557-2791C582C3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4419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BEFC-23B5-3746-9E46-41B70302F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of our other related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999-D0EF-FC45-8741-7DB5FB2E0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Focussed here on </a:t>
            </a:r>
            <a:r>
              <a:rPr lang="en-GB" b="1" dirty="0"/>
              <a:t>Veracruz</a:t>
            </a:r>
            <a:r>
              <a:rPr lang="en-GB" dirty="0"/>
              <a:t>, a project I’m most familiar with, but we are also: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 err="1"/>
              <a:t>IceCap</a:t>
            </a:r>
            <a:r>
              <a:rPr lang="en-GB" dirty="0"/>
              <a:t>: pragmatic isolation techniques for devices without hardware-backed Isolation</a:t>
            </a:r>
          </a:p>
          <a:p>
            <a:pPr lvl="1"/>
            <a:r>
              <a:rPr lang="en-GB" dirty="0"/>
              <a:t>Long tail of legacy Arm devices that will continue to exist for decades to come</a:t>
            </a:r>
          </a:p>
          <a:p>
            <a:pPr lvl="1"/>
            <a:r>
              <a:rPr lang="en-GB" dirty="0"/>
              <a:t>Can we introduce some pragmatic Isolate-like technology there?</a:t>
            </a:r>
          </a:p>
          <a:p>
            <a:pPr lvl="1"/>
            <a:r>
              <a:rPr lang="en-GB" dirty="0" err="1"/>
              <a:t>IceCap</a:t>
            </a:r>
            <a:r>
              <a:rPr lang="en-GB" dirty="0"/>
              <a:t> uses high-assurance seL4 hypervisor to provide (software/MMU) Isolates for protected VMs</a:t>
            </a:r>
          </a:p>
          <a:p>
            <a:pPr lvl="1"/>
            <a:r>
              <a:rPr lang="en-GB" dirty="0"/>
              <a:t>See: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gitlab.com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/arm-research/security/icecap/icecap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Investigating </a:t>
            </a:r>
            <a:r>
              <a:rPr lang="en-GB" b="1" dirty="0"/>
              <a:t>Ambient Computing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How should a device advertise its spare computing capability?</a:t>
            </a:r>
          </a:p>
          <a:p>
            <a:pPr lvl="1"/>
            <a:r>
              <a:rPr lang="en-GB" dirty="0"/>
              <a:t>How should we decide to move a computation from one device to another?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Investigating hardware acceleration for </a:t>
            </a:r>
            <a:r>
              <a:rPr lang="en-GB" b="1" dirty="0"/>
              <a:t>Fully Homomorphic Encryption</a:t>
            </a:r>
            <a:r>
              <a:rPr lang="en-GB" dirty="0"/>
              <a:t>, and efficient implementations of emerging </a:t>
            </a:r>
            <a:r>
              <a:rPr lang="en-GB" b="1" dirty="0"/>
              <a:t>PQC</a:t>
            </a:r>
            <a:r>
              <a:rPr lang="en-GB" dirty="0"/>
              <a:t> algorithms on low-powered Arm hardware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33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27DE-2EE8-1D44-800D-9A080EB01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Wrapping it 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5523B-B78F-7445-BF79-3C3C4FDBC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Confidential Computing</a:t>
            </a:r>
            <a:r>
              <a:rPr lang="en-GB" dirty="0"/>
              <a:t> is an emerging trend within industry, driven by Cloud deployments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Remote Attestation</a:t>
            </a:r>
            <a:r>
              <a:rPr lang="en-GB" dirty="0"/>
              <a:t> and </a:t>
            </a:r>
            <a:r>
              <a:rPr lang="en-GB" b="1" dirty="0"/>
              <a:t>Strong Isolation</a:t>
            </a:r>
            <a:r>
              <a:rPr lang="en-GB" dirty="0"/>
              <a:t> have potential interesting uses beyond protecting existing Cloud workloads: taken as primitive, what things can build with them?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Isolates can enable mobile computations, exhibit fine control over data in systems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Veracruz</a:t>
            </a:r>
            <a:r>
              <a:rPr lang="en-GB" dirty="0"/>
              <a:t> exploring how these visions can be realized, builds upon technology like </a:t>
            </a:r>
            <a:r>
              <a:rPr lang="en-GB" b="1" dirty="0"/>
              <a:t>Arm CCA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Lots of potential for further research needed to deliver on this vision</a:t>
            </a:r>
          </a:p>
        </p:txBody>
      </p:sp>
    </p:spTree>
    <p:extLst>
      <p:ext uri="{BB962C8B-B14F-4D97-AF65-F5344CB8AC3E}">
        <p14:creationId xmlns:p14="http://schemas.microsoft.com/office/powerpoint/2010/main" val="2700495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496E-757B-9A40-9591-E0DA68CC6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Confidential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37390F-307B-5140-87A9-F67B6CFC1E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From the beginning</a:t>
            </a:r>
          </a:p>
        </p:txBody>
      </p:sp>
    </p:spTree>
    <p:extLst>
      <p:ext uri="{BB962C8B-B14F-4D97-AF65-F5344CB8AC3E}">
        <p14:creationId xmlns:p14="http://schemas.microsoft.com/office/powerpoint/2010/main" val="24843361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3372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702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A9543-C53C-7345-A004-379E18A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Protecting data in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179DE-CCB5-E04B-BAA9-0FDE2B775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GB" dirty="0"/>
              <a:t>Abstractly, data exists in three modes: in </a:t>
            </a:r>
            <a:r>
              <a:rPr lang="en-GB" b="1" dirty="0"/>
              <a:t>transit</a:t>
            </a:r>
            <a:r>
              <a:rPr lang="en-GB" dirty="0"/>
              <a:t>, at </a:t>
            </a:r>
            <a:r>
              <a:rPr lang="en-GB" b="1" dirty="0"/>
              <a:t>rest</a:t>
            </a:r>
            <a:r>
              <a:rPr lang="en-GB" dirty="0"/>
              <a:t>, and in </a:t>
            </a:r>
            <a:r>
              <a:rPr lang="en-GB" b="1" dirty="0"/>
              <a:t>use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Cryptographers provided many different </a:t>
            </a:r>
            <a:r>
              <a:rPr lang="en-GB" i="1" dirty="0"/>
              <a:t>prospective</a:t>
            </a:r>
            <a:r>
              <a:rPr lang="en-GB" dirty="0"/>
              <a:t> tools for protecting data in use:</a:t>
            </a:r>
          </a:p>
          <a:p>
            <a:pPr marL="672465" lvl="1" indent="-166370"/>
            <a:r>
              <a:rPr lang="en-GB" b="1" dirty="0">
                <a:ea typeface="ＭＳ Ｐゴシック"/>
              </a:rPr>
              <a:t>Homomorphic encryption schemes</a:t>
            </a:r>
            <a:r>
              <a:rPr lang="en-GB" dirty="0">
                <a:ea typeface="ＭＳ Ｐゴシック"/>
              </a:rPr>
              <a:t>: compute functions directly on encrypted data without decryption</a:t>
            </a:r>
            <a:endParaRPr lang="en-GB" dirty="0">
              <a:ea typeface="ＭＳ Ｐゴシック"/>
              <a:cs typeface="Calibri"/>
            </a:endParaRPr>
          </a:p>
          <a:p>
            <a:pPr marL="672465" lvl="1" indent="-166370"/>
            <a:r>
              <a:rPr lang="en-GB" b="1" dirty="0">
                <a:ea typeface="ＭＳ Ｐゴシック"/>
              </a:rPr>
              <a:t>Secure multi-party computation</a:t>
            </a:r>
            <a:r>
              <a:rPr lang="en-GB" dirty="0">
                <a:ea typeface="ＭＳ Ｐゴシック"/>
              </a:rPr>
              <a:t> protocols: compute function over private datasets without sharing</a:t>
            </a:r>
            <a:endParaRPr lang="en-GB" dirty="0">
              <a:ea typeface="ＭＳ Ｐゴシック"/>
              <a:cs typeface="Calibri"/>
            </a:endParaRPr>
          </a:p>
          <a:p>
            <a:pPr marL="672465" lvl="1" indent="-166370"/>
            <a:r>
              <a:rPr lang="en-GB" dirty="0">
                <a:ea typeface="ＭＳ Ｐゴシック"/>
              </a:rPr>
              <a:t>…and so on</a:t>
            </a:r>
            <a:endParaRPr lang="en-GB" dirty="0">
              <a:ea typeface="ＭＳ Ｐゴシック"/>
              <a:cs typeface="Calibri"/>
            </a:endParaRP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Whilst state-of-the-art is improving, in </a:t>
            </a:r>
            <a:r>
              <a:rPr lang="en-GB" i="1" dirty="0"/>
              <a:t>general case</a:t>
            </a:r>
            <a:r>
              <a:rPr lang="en-GB" dirty="0"/>
              <a:t> not ready for industrial adoption:</a:t>
            </a:r>
          </a:p>
          <a:p>
            <a:pPr marL="672465" lvl="1" indent="-166370"/>
            <a:r>
              <a:rPr lang="en-GB" dirty="0"/>
              <a:t>Large performance and communication penalties,</a:t>
            </a:r>
            <a:endParaRPr lang="en-GB" dirty="0">
              <a:cs typeface="Calibri"/>
            </a:endParaRPr>
          </a:p>
          <a:p>
            <a:pPr marL="672465" lvl="1" indent="-166370"/>
            <a:r>
              <a:rPr lang="en-GB" dirty="0"/>
              <a:t>Brittle,</a:t>
            </a:r>
            <a:r>
              <a:rPr lang="en-GB" dirty="0">
                <a:cs typeface="Calibri"/>
              </a:rPr>
              <a:t> h</a:t>
            </a:r>
            <a:r>
              <a:rPr lang="en-GB" dirty="0"/>
              <a:t>ard to deploy and configure, hard to compose,</a:t>
            </a:r>
            <a:endParaRPr lang="en-GB" dirty="0">
              <a:cs typeface="Calibri"/>
            </a:endParaRPr>
          </a:p>
          <a:p>
            <a:pPr marL="672465" lvl="1" indent="-166370"/>
            <a:r>
              <a:rPr lang="en-GB" dirty="0"/>
              <a:t>Rely on programmers having to use non-standard tools,</a:t>
            </a:r>
            <a:endParaRPr lang="en-GB" dirty="0">
              <a:cs typeface="Calibri"/>
            </a:endParaRPr>
          </a:p>
          <a:p>
            <a:pPr marL="672465" lvl="1" indent="-166370"/>
            <a:r>
              <a:rPr lang="en-GB" dirty="0"/>
              <a:t>Mathematically </a:t>
            </a:r>
            <a:r>
              <a:rPr lang="en-GB" i="1" dirty="0"/>
              <a:t>terrifying</a:t>
            </a:r>
            <a:r>
              <a:rPr lang="en-GB" dirty="0"/>
              <a:t>: hard to understand, hard to implement safely</a:t>
            </a:r>
          </a:p>
        </p:txBody>
      </p:sp>
    </p:spTree>
    <p:extLst>
      <p:ext uri="{BB962C8B-B14F-4D97-AF65-F5344CB8AC3E}">
        <p14:creationId xmlns:p14="http://schemas.microsoft.com/office/powerpoint/2010/main" val="64351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38EAF-D157-7043-9FF5-E474ADB9F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TrustZone and Confidential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BCEC-0529-FB46-9A22-4EBD9B6B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Problem: </a:t>
            </a:r>
            <a:r>
              <a:rPr lang="en-GB" dirty="0"/>
              <a:t>rise of Cloud Computing is making this gap in knowledge an issue</a:t>
            </a: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Observation</a:t>
            </a:r>
            <a:r>
              <a:rPr lang="en-GB" dirty="0"/>
              <a:t>: mobile phone ecosystem encountered similar issues decades ago: how do you protect key system services when malicious users can tamper with the device?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solution was to introduce </a:t>
            </a:r>
            <a:r>
              <a:rPr lang="en-GB" i="1" dirty="0"/>
              <a:t>Trusted Hardware</a:t>
            </a:r>
            <a:r>
              <a:rPr lang="en-GB" dirty="0"/>
              <a:t>: specifically </a:t>
            </a:r>
            <a:r>
              <a:rPr lang="en-GB" b="1" dirty="0"/>
              <a:t>Arm TrustZone</a:t>
            </a:r>
          </a:p>
          <a:p>
            <a:pPr lvl="1"/>
            <a:r>
              <a:rPr lang="en-GB" dirty="0"/>
              <a:t>Partitions the hardware resources in the device into two worlds: </a:t>
            </a:r>
            <a:r>
              <a:rPr lang="en-GB" i="1" dirty="0"/>
              <a:t>Secure</a:t>
            </a:r>
            <a:r>
              <a:rPr lang="en-GB" dirty="0"/>
              <a:t> and </a:t>
            </a:r>
            <a:r>
              <a:rPr lang="en-GB" i="1" dirty="0"/>
              <a:t>Non-secure</a:t>
            </a:r>
          </a:p>
          <a:p>
            <a:pPr lvl="1"/>
            <a:r>
              <a:rPr lang="en-GB" dirty="0"/>
              <a:t>Use small </a:t>
            </a:r>
            <a:r>
              <a:rPr lang="en-GB" i="1" dirty="0"/>
              <a:t>Trusted OS</a:t>
            </a:r>
            <a:r>
              <a:rPr lang="en-GB" dirty="0"/>
              <a:t> to manage </a:t>
            </a:r>
            <a:r>
              <a:rPr lang="en-GB" i="1" dirty="0"/>
              <a:t>Trusted Applications</a:t>
            </a:r>
            <a:r>
              <a:rPr lang="en-GB" dirty="0"/>
              <a:t> executing out of </a:t>
            </a:r>
            <a:r>
              <a:rPr lang="en-GB" i="1" dirty="0"/>
              <a:t>Secure</a:t>
            </a:r>
            <a:r>
              <a:rPr lang="en-GB" dirty="0"/>
              <a:t> world</a:t>
            </a:r>
          </a:p>
          <a:p>
            <a:pPr lvl="1"/>
            <a:r>
              <a:rPr lang="en-GB" dirty="0"/>
              <a:t>Trusted Applications isolated from the </a:t>
            </a:r>
            <a:r>
              <a:rPr lang="en-GB" i="1" dirty="0"/>
              <a:t>Rich OS</a:t>
            </a:r>
            <a:r>
              <a:rPr lang="en-GB" dirty="0"/>
              <a:t> executing out of the </a:t>
            </a:r>
            <a:r>
              <a:rPr lang="en-GB" i="1" dirty="0"/>
              <a:t>Non-secure</a:t>
            </a:r>
            <a:r>
              <a:rPr lang="en-GB" dirty="0"/>
              <a:t> world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TrustZone introduced hardware-enabled Confidential Computing, but </a:t>
            </a:r>
            <a:r>
              <a:rPr lang="en-GB" b="1" dirty="0"/>
              <a:t>ecosystem</a:t>
            </a:r>
            <a:r>
              <a:rPr lang="en-GB" dirty="0"/>
              <a:t> is locked: </a:t>
            </a:r>
            <a:r>
              <a:rPr lang="en-GB" i="1" dirty="0"/>
              <a:t>de facto</a:t>
            </a:r>
            <a:r>
              <a:rPr lang="en-GB" dirty="0"/>
              <a:t> TrustZone exists to protect manufacturer, mobile phone network, partners</a:t>
            </a:r>
          </a:p>
        </p:txBody>
      </p:sp>
    </p:spTree>
    <p:extLst>
      <p:ext uri="{BB962C8B-B14F-4D97-AF65-F5344CB8AC3E}">
        <p14:creationId xmlns:p14="http://schemas.microsoft.com/office/powerpoint/2010/main" val="221748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8543DE0-F8B4-0E42-8D8C-392EB76379DB}"/>
              </a:ext>
            </a:extLst>
          </p:cNvPr>
          <p:cNvGrpSpPr>
            <a:grpSpLocks noChangeAspect="1"/>
          </p:cNvGrpSpPr>
          <p:nvPr/>
        </p:nvGrpSpPr>
        <p:grpSpPr>
          <a:xfrm>
            <a:off x="-1305445" y="1305000"/>
            <a:ext cx="9864103" cy="4248000"/>
            <a:chOff x="-2723279" y="1029410"/>
            <a:chExt cx="7146438" cy="307763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50A25F8-6DEC-1D43-A0CC-ECA7939FD6BE}"/>
                </a:ext>
              </a:extLst>
            </p:cNvPr>
            <p:cNvGrpSpPr/>
            <p:nvPr/>
          </p:nvGrpSpPr>
          <p:grpSpPr>
            <a:xfrm>
              <a:off x="645210" y="1029410"/>
              <a:ext cx="3777949" cy="3077631"/>
              <a:chOff x="8143829" y="1029410"/>
              <a:chExt cx="3777949" cy="3077631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735C5FF-BD4F-B242-86ED-C997FA7F98AC}"/>
                  </a:ext>
                </a:extLst>
              </p:cNvPr>
              <p:cNvSpPr/>
              <p:nvPr/>
            </p:nvSpPr>
            <p:spPr>
              <a:xfrm>
                <a:off x="8676784" y="2235414"/>
                <a:ext cx="1224295" cy="536809"/>
              </a:xfrm>
              <a:prstGeom prst="rect">
                <a:avLst/>
              </a:prstGeom>
              <a:solidFill>
                <a:schemeClr val="accent6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OS Kernel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4D4ED7A-002F-C149-AB30-061DC2790790}"/>
                  </a:ext>
                </a:extLst>
              </p:cNvPr>
              <p:cNvSpPr/>
              <p:nvPr/>
            </p:nvSpPr>
            <p:spPr>
              <a:xfrm>
                <a:off x="8143829" y="3047004"/>
                <a:ext cx="1757251" cy="380042"/>
              </a:xfrm>
              <a:prstGeom prst="rect">
                <a:avLst/>
              </a:prstGeom>
              <a:solidFill>
                <a:schemeClr val="tx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Hypervisor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181B5D7-E187-B048-A329-FA8BA2AFFCA6}"/>
                  </a:ext>
                </a:extLst>
              </p:cNvPr>
              <p:cNvSpPr txBox="1"/>
              <p:nvPr/>
            </p:nvSpPr>
            <p:spPr>
              <a:xfrm>
                <a:off x="8160005" y="1032366"/>
                <a:ext cx="1667317" cy="2215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600" b="1" i="1">
                    <a:solidFill>
                      <a:schemeClr val="tx2"/>
                    </a:solidFill>
                    <a:latin typeface="Calibri"/>
                    <a:ea typeface="MS PGothic" panose="020B0600070205080204" pitchFamily="34" charset="-128"/>
                  </a:rPr>
                  <a:t>Non-secure</a:t>
                </a:r>
                <a:endParaRPr kumimoji="0" lang="en-GB" sz="1600" b="1" i="1" u="none" strike="noStrike" kern="1200" cap="none" spc="0" normalizeH="0" baseline="0" noProof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3E9DAE6-1AF8-7D49-96C4-24D58790F852}"/>
                  </a:ext>
                </a:extLst>
              </p:cNvPr>
              <p:cNvSpPr/>
              <p:nvPr/>
            </p:nvSpPr>
            <p:spPr>
              <a:xfrm>
                <a:off x="10272975" y="3072346"/>
                <a:ext cx="1510662" cy="383867"/>
              </a:xfrm>
              <a:prstGeom prst="rect">
                <a:avLst/>
              </a:prstGeom>
              <a:solidFill>
                <a:srgbClr val="4A6B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prstClr val="white"/>
                    </a:solidFill>
                    <a:latin typeface="Calibri"/>
                  </a:rPr>
                  <a:t>SPM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29B591C-7B72-0A46-A8C8-BDA0BB9852EE}"/>
                  </a:ext>
                </a:extLst>
              </p:cNvPr>
              <p:cNvSpPr/>
              <p:nvPr/>
            </p:nvSpPr>
            <p:spPr>
              <a:xfrm>
                <a:off x="10254462" y="2233325"/>
                <a:ext cx="584830" cy="536809"/>
              </a:xfrm>
              <a:prstGeom prst="rect">
                <a:avLst/>
              </a:prstGeom>
              <a:solidFill>
                <a:srgbClr val="70A0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prstClr val="white"/>
                    </a:solidFill>
                    <a:latin typeface="Calibri"/>
                  </a:rPr>
                  <a:t>TOS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1F61785-2A0A-0241-9F0B-4A46C21D4F02}"/>
                  </a:ext>
                </a:extLst>
              </p:cNvPr>
              <p:cNvSpPr/>
              <p:nvPr/>
            </p:nvSpPr>
            <p:spPr>
              <a:xfrm>
                <a:off x="10256050" y="1486230"/>
                <a:ext cx="264794" cy="585133"/>
              </a:xfrm>
              <a:prstGeom prst="rect">
                <a:avLst/>
              </a:prstGeom>
              <a:solidFill>
                <a:schemeClr val="accent4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TA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C0D59B-AE2F-3C48-A280-73990A3D82E1}"/>
                  </a:ext>
                </a:extLst>
              </p:cNvPr>
              <p:cNvSpPr txBox="1"/>
              <p:nvPr/>
            </p:nvSpPr>
            <p:spPr>
              <a:xfrm>
                <a:off x="10254461" y="1029410"/>
                <a:ext cx="1667317" cy="2215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1" i="1" u="none" strike="noStrike" kern="1200" cap="none" spc="0" normalizeH="0" baseline="0" noProof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Calibri"/>
                    <a:ea typeface="MS PGothic" panose="020B0600070205080204" pitchFamily="34" charset="-128"/>
                    <a:cs typeface="+mn-cs"/>
                  </a:rPr>
                  <a:t>Secure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C6F5C284-767D-EB49-A45F-B364683C87BD}"/>
                  </a:ext>
                </a:extLst>
              </p:cNvPr>
              <p:cNvSpPr/>
              <p:nvPr/>
            </p:nvSpPr>
            <p:spPr>
              <a:xfrm>
                <a:off x="11079030" y="2233324"/>
                <a:ext cx="704606" cy="536810"/>
              </a:xfrm>
              <a:prstGeom prst="rect">
                <a:avLst/>
              </a:prstGeom>
              <a:solidFill>
                <a:srgbClr val="70A0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100">
                    <a:solidFill>
                      <a:prstClr val="white"/>
                    </a:solidFill>
                    <a:latin typeface="Calibri"/>
                  </a:rPr>
                  <a:t>Secure Partition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72D6CD9-855F-3941-B8C8-6FF99AB3131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43829" y="2913327"/>
                <a:ext cx="1726552" cy="1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71F6F66-3C20-5646-8AAF-C74C3D02AF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951479" y="1430517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5C24DEC-372E-A74E-A7D7-73946CD83E4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39358" y="2907857"/>
                <a:ext cx="1544278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027D20E-81B2-CE44-9A34-06A9446856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70778" y="1245910"/>
                <a:ext cx="0" cy="2277963"/>
              </a:xfrm>
              <a:prstGeom prst="line">
                <a:avLst/>
              </a:prstGeom>
              <a:ln w="2540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3E99F02-D6DA-1F4A-9E8C-E1D2A05787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43830" y="3559157"/>
                <a:ext cx="1926948" cy="0"/>
              </a:xfrm>
              <a:prstGeom prst="line">
                <a:avLst/>
              </a:prstGeom>
              <a:ln w="2540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FF11221-7BA3-F545-BA67-674830C4EEAE}"/>
                  </a:ext>
                </a:extLst>
              </p:cNvPr>
              <p:cNvSpPr/>
              <p:nvPr/>
            </p:nvSpPr>
            <p:spPr>
              <a:xfrm>
                <a:off x="8143829" y="3731419"/>
                <a:ext cx="3628725" cy="37562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600">
                    <a:solidFill>
                      <a:srgbClr val="FFFFFF"/>
                    </a:solidFill>
                    <a:latin typeface="Calibri"/>
                  </a:rPr>
                  <a:t>Monitor</a:t>
                </a:r>
                <a:endPara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FB42B9-53D1-4743-8495-3D8C1F552604}"/>
                  </a:ext>
                </a:extLst>
              </p:cNvPr>
              <p:cNvSpPr/>
              <p:nvPr/>
            </p:nvSpPr>
            <p:spPr>
              <a:xfrm>
                <a:off x="10574500" y="1486230"/>
                <a:ext cx="264794" cy="585133"/>
              </a:xfrm>
              <a:prstGeom prst="rect">
                <a:avLst/>
              </a:prstGeom>
              <a:solidFill>
                <a:schemeClr val="accent4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TA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5676767-1412-8F46-99A5-F93CC5BBB750}"/>
                  </a:ext>
                </a:extLst>
              </p:cNvPr>
              <p:cNvSpPr/>
              <p:nvPr/>
            </p:nvSpPr>
            <p:spPr>
              <a:xfrm>
                <a:off x="9317405" y="1488319"/>
                <a:ext cx="569665" cy="585133"/>
              </a:xfrm>
              <a:prstGeom prst="rect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App</a:t>
                </a: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0C5047E-A7DC-474D-A7E9-05F06A7596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92530" y="1436809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0887796-9287-C149-8D80-4913856200B4}"/>
                  </a:ext>
                </a:extLst>
              </p:cNvPr>
              <p:cNvSpPr/>
              <p:nvPr/>
            </p:nvSpPr>
            <p:spPr>
              <a:xfrm>
                <a:off x="8143829" y="1495993"/>
                <a:ext cx="370658" cy="1264351"/>
              </a:xfrm>
              <a:prstGeom prst="rect">
                <a:avLst/>
              </a:prstGeom>
              <a:solidFill>
                <a:schemeClr val="accent6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srgbClr val="FFFFFF"/>
                    </a:solidFill>
                    <a:latin typeface="Calibri"/>
                  </a:rPr>
                  <a:t>VM1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D64BC234-3D88-2C4E-A307-2F3B089F137F}"/>
                  </a:ext>
                </a:extLst>
              </p:cNvPr>
              <p:cNvSpPr/>
              <p:nvPr/>
            </p:nvSpPr>
            <p:spPr>
              <a:xfrm>
                <a:off x="8656785" y="1506192"/>
                <a:ext cx="569665" cy="585133"/>
              </a:xfrm>
              <a:prstGeom prst="rect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App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8D3EDB0-7A5B-CC47-8D56-6A62948DCCF4}"/>
                </a:ext>
              </a:extLst>
            </p:cNvPr>
            <p:cNvGrpSpPr/>
            <p:nvPr/>
          </p:nvGrpSpPr>
          <p:grpSpPr>
            <a:xfrm>
              <a:off x="2751376" y="1495993"/>
              <a:ext cx="582401" cy="651202"/>
              <a:chOff x="3651440" y="2300545"/>
              <a:chExt cx="582401" cy="651202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160652BB-EF1E-9541-B7A6-EE1CB3589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40768" y="2300545"/>
                <a:ext cx="0" cy="648527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6E8759F-8CFF-D448-87FC-5E71172FD7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51440" y="2951747"/>
                <a:ext cx="582401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62B4296-B43F-D948-BA83-B4645F0BC3D4}"/>
                </a:ext>
              </a:extLst>
            </p:cNvPr>
            <p:cNvGrpSpPr/>
            <p:nvPr/>
          </p:nvGrpSpPr>
          <p:grpSpPr>
            <a:xfrm>
              <a:off x="-2723279" y="1506192"/>
              <a:ext cx="582401" cy="638452"/>
              <a:chOff x="3651440" y="2313295"/>
              <a:chExt cx="582401" cy="638452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7E604A7-0F22-0443-A793-3BEAE68035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28954" y="2313295"/>
                <a:ext cx="0" cy="635777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A4F35F9A-99F3-0A48-88F3-F6436CA683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51440" y="2951747"/>
                <a:ext cx="582401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CCBD2E8-9CB8-9448-ACB6-B0EDB1C40FBF}"/>
                </a:ext>
              </a:extLst>
            </p:cNvPr>
            <p:cNvGrpSpPr/>
            <p:nvPr/>
          </p:nvGrpSpPr>
          <p:grpSpPr>
            <a:xfrm>
              <a:off x="231866" y="1576034"/>
              <a:ext cx="1212483" cy="2493092"/>
              <a:chOff x="1352311" y="2144641"/>
              <a:chExt cx="1212483" cy="2493092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A675272-E35C-F845-9819-092B234F69CD}"/>
                  </a:ext>
                </a:extLst>
              </p:cNvPr>
              <p:cNvSpPr txBox="1"/>
              <p:nvPr/>
            </p:nvSpPr>
            <p:spPr>
              <a:xfrm>
                <a:off x="1352311" y="2895516"/>
                <a:ext cx="1020059" cy="299517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EL1</a:t>
                </a:r>
                <a:endParaRPr lang="en-GB" sz="1400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106CB7-207F-8148-AE81-C37C95B57F2F}"/>
                  </a:ext>
                </a:extLst>
              </p:cNvPr>
              <p:cNvSpPr txBox="1"/>
              <p:nvPr/>
            </p:nvSpPr>
            <p:spPr>
              <a:xfrm>
                <a:off x="1352311" y="3700499"/>
                <a:ext cx="1212483" cy="299517"/>
              </a:xfrm>
              <a:prstGeom prst="rect">
                <a:avLst/>
              </a:prstGeom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EL2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3E7B72-AB44-CF4E-812F-6FD8E96FF97F}"/>
                  </a:ext>
                </a:extLst>
              </p:cNvPr>
              <p:cNvSpPr txBox="1"/>
              <p:nvPr/>
            </p:nvSpPr>
            <p:spPr>
              <a:xfrm>
                <a:off x="1352311" y="2144641"/>
                <a:ext cx="869755" cy="299517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EL0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1BB33B-0C5B-7441-A25E-7748EC26CB83}"/>
                  </a:ext>
                </a:extLst>
              </p:cNvPr>
              <p:cNvSpPr txBox="1"/>
              <p:nvPr/>
            </p:nvSpPr>
            <p:spPr>
              <a:xfrm>
                <a:off x="1352311" y="4338216"/>
                <a:ext cx="1212483" cy="299517"/>
              </a:xfrm>
              <a:prstGeom prst="rect">
                <a:avLst/>
              </a:prstGeom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EL3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</p:grpSp>
      </p:grpSp>
      <p:sp>
        <p:nvSpPr>
          <p:cNvPr id="36" name="Title 1">
            <a:extLst>
              <a:ext uri="{FF2B5EF4-FFF2-40B4-BE49-F238E27FC236}">
                <a16:creationId xmlns:a16="http://schemas.microsoft.com/office/drawing/2014/main" id="{751FAC8D-8641-A14B-8707-73FAAB2B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476250"/>
            <a:ext cx="11233150" cy="654760"/>
          </a:xfrm>
        </p:spPr>
        <p:txBody>
          <a:bodyPr/>
          <a:lstStyle/>
          <a:p>
            <a:r>
              <a:rPr lang="en-GB" dirty="0"/>
              <a:t>Arm TrustZone</a:t>
            </a:r>
          </a:p>
        </p:txBody>
      </p:sp>
    </p:spTree>
    <p:extLst>
      <p:ext uri="{BB962C8B-B14F-4D97-AF65-F5344CB8AC3E}">
        <p14:creationId xmlns:p14="http://schemas.microsoft.com/office/powerpoint/2010/main" val="2465937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2C07-816C-C749-A03E-8E1B316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Hardware-backed third-party Confidential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457C-467F-AF41-9BF3-5669456A8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Takes ideas from TrustZone and democratise them, an emerging trend:</a:t>
            </a:r>
          </a:p>
          <a:p>
            <a:pPr lvl="1"/>
            <a:r>
              <a:rPr lang="en-GB" dirty="0"/>
              <a:t>AMD </a:t>
            </a:r>
            <a:r>
              <a:rPr lang="en-GB" b="1" dirty="0"/>
              <a:t>Secure Encrypted Virtualization</a:t>
            </a:r>
            <a:r>
              <a:rPr lang="en-GB" dirty="0"/>
              <a:t> (AMD SEV) and various extensions (e.g. AMD SEV-SNP),</a:t>
            </a:r>
          </a:p>
          <a:p>
            <a:pPr lvl="1"/>
            <a:r>
              <a:rPr lang="en-GB" dirty="0"/>
              <a:t>Intel </a:t>
            </a:r>
            <a:r>
              <a:rPr lang="en-GB" b="1" dirty="0"/>
              <a:t>Software Guard Extensions</a:t>
            </a:r>
            <a:r>
              <a:rPr lang="en-GB" dirty="0"/>
              <a:t> (Intel SGX) and </a:t>
            </a:r>
            <a:r>
              <a:rPr lang="en-GB" b="1" dirty="0"/>
              <a:t>Trusted Domain Extensions</a:t>
            </a:r>
            <a:r>
              <a:rPr lang="en-GB" dirty="0"/>
              <a:t> (Intel TDX),</a:t>
            </a:r>
          </a:p>
          <a:p>
            <a:pPr lvl="1"/>
            <a:r>
              <a:rPr lang="en-GB" dirty="0"/>
              <a:t>RISC-V </a:t>
            </a:r>
            <a:r>
              <a:rPr lang="en-GB" b="1" dirty="0"/>
              <a:t>Keystone</a:t>
            </a:r>
            <a:r>
              <a:rPr lang="en-GB" dirty="0"/>
              <a:t> and </a:t>
            </a:r>
            <a:r>
              <a:rPr lang="en-GB" b="1" dirty="0"/>
              <a:t>Sanctum </a:t>
            </a:r>
            <a:r>
              <a:rPr lang="en-GB" dirty="0"/>
              <a:t>projects,</a:t>
            </a:r>
          </a:p>
          <a:p>
            <a:pPr lvl="1"/>
            <a:r>
              <a:rPr lang="en-GB" dirty="0"/>
              <a:t>Arm’s newly-announced </a:t>
            </a:r>
            <a:r>
              <a:rPr lang="en-GB" b="1" dirty="0"/>
              <a:t>Confidential Computing Architecture </a:t>
            </a:r>
            <a:r>
              <a:rPr lang="en-GB" dirty="0"/>
              <a:t>(Arm CCA),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Each introduces a hardware-protected domain within which computations take place</a:t>
            </a:r>
          </a:p>
          <a:p>
            <a:pPr lvl="1"/>
            <a:r>
              <a:rPr lang="en-GB" dirty="0"/>
              <a:t>Variously called a </a:t>
            </a:r>
            <a:r>
              <a:rPr lang="en-GB" i="1" dirty="0"/>
              <a:t>Secure Enclave</a:t>
            </a:r>
            <a:r>
              <a:rPr lang="en-GB" dirty="0"/>
              <a:t>, </a:t>
            </a:r>
            <a:r>
              <a:rPr lang="en-GB" i="1" dirty="0"/>
              <a:t>Realm</a:t>
            </a:r>
            <a:r>
              <a:rPr lang="en-GB" dirty="0"/>
              <a:t>, </a:t>
            </a:r>
            <a:r>
              <a:rPr lang="en-GB" i="1" dirty="0"/>
              <a:t>Trusted Application</a:t>
            </a:r>
            <a:r>
              <a:rPr lang="en-GB" dirty="0"/>
              <a:t>, </a:t>
            </a:r>
            <a:r>
              <a:rPr lang="en-GB" i="1" dirty="0"/>
              <a:t>Protected Virtual Machine</a:t>
            </a:r>
            <a:r>
              <a:rPr lang="en-GB" dirty="0"/>
              <a:t>, </a:t>
            </a:r>
            <a:r>
              <a:rPr lang="en-GB" i="1" dirty="0"/>
              <a:t>TEE</a:t>
            </a:r>
          </a:p>
          <a:p>
            <a:pPr lvl="1"/>
            <a:r>
              <a:rPr lang="en-GB" dirty="0"/>
              <a:t>I will use the phrasing </a:t>
            </a:r>
            <a:r>
              <a:rPr lang="en-GB" i="1" dirty="0"/>
              <a:t>Isolate</a:t>
            </a:r>
            <a:r>
              <a:rPr lang="en-GB" dirty="0"/>
              <a:t> to refer to a generic instance</a:t>
            </a:r>
          </a:p>
          <a:p>
            <a:pPr lvl="1"/>
            <a:r>
              <a:rPr lang="en-GB" dirty="0"/>
              <a:t>Key requirement: provide </a:t>
            </a:r>
            <a:r>
              <a:rPr lang="en-GB" b="1" dirty="0"/>
              <a:t>confidentiality</a:t>
            </a:r>
            <a:r>
              <a:rPr lang="en-GB" dirty="0"/>
              <a:t> (and </a:t>
            </a:r>
            <a:r>
              <a:rPr lang="en-GB" b="1" dirty="0"/>
              <a:t>integrity</a:t>
            </a:r>
            <a:r>
              <a:rPr lang="en-GB" dirty="0"/>
              <a:t>) guarantees to code and data hosted within</a:t>
            </a:r>
          </a:p>
          <a:p>
            <a:pPr marL="506095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Each isolate is protected against a </a:t>
            </a:r>
            <a:r>
              <a:rPr lang="en-GB" b="1" dirty="0"/>
              <a:t>strong attacker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Can subvert the host, untrusted hypervisor and OS, can spawn malicious isolates,</a:t>
            </a:r>
          </a:p>
          <a:p>
            <a:pPr lvl="1"/>
            <a:r>
              <a:rPr lang="en-GB" dirty="0"/>
              <a:t>Most technologies also assume attacker has physical access to device, incorporates DRAM encryption and integrity protection (maybe)</a:t>
            </a:r>
          </a:p>
        </p:txBody>
      </p:sp>
    </p:spTree>
    <p:extLst>
      <p:ext uri="{BB962C8B-B14F-4D97-AF65-F5344CB8AC3E}">
        <p14:creationId xmlns:p14="http://schemas.microsoft.com/office/powerpoint/2010/main" val="253136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4A8F16B-75E1-774D-BCEE-F1E74C909BC6}"/>
              </a:ext>
            </a:extLst>
          </p:cNvPr>
          <p:cNvGrpSpPr>
            <a:grpSpLocks noChangeAspect="1"/>
          </p:cNvGrpSpPr>
          <p:nvPr/>
        </p:nvGrpSpPr>
        <p:grpSpPr>
          <a:xfrm>
            <a:off x="1339520" y="1305000"/>
            <a:ext cx="9512959" cy="4248000"/>
            <a:chOff x="231866" y="1029410"/>
            <a:chExt cx="6892047" cy="307763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AA54031-F193-534B-AA02-899AF70C124F}"/>
                </a:ext>
              </a:extLst>
            </p:cNvPr>
            <p:cNvGrpSpPr/>
            <p:nvPr/>
          </p:nvGrpSpPr>
          <p:grpSpPr>
            <a:xfrm>
              <a:off x="585233" y="1029410"/>
              <a:ext cx="6538680" cy="3077631"/>
              <a:chOff x="5383098" y="1029410"/>
              <a:chExt cx="6538680" cy="307763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4648D197-CBA0-F141-B1C7-FB8F9D886F73}"/>
                  </a:ext>
                </a:extLst>
              </p:cNvPr>
              <p:cNvSpPr/>
              <p:nvPr/>
            </p:nvSpPr>
            <p:spPr>
              <a:xfrm>
                <a:off x="8676784" y="2235414"/>
                <a:ext cx="1224295" cy="536809"/>
              </a:xfrm>
              <a:prstGeom prst="rect">
                <a:avLst/>
              </a:prstGeom>
              <a:solidFill>
                <a:schemeClr val="accent6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OS Kernel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11E338A-3F14-7A48-9E8A-F741B2EF61AE}"/>
                  </a:ext>
                </a:extLst>
              </p:cNvPr>
              <p:cNvSpPr/>
              <p:nvPr/>
            </p:nvSpPr>
            <p:spPr>
              <a:xfrm>
                <a:off x="7145973" y="3047004"/>
                <a:ext cx="2755107" cy="380042"/>
              </a:xfrm>
              <a:prstGeom prst="rect">
                <a:avLst/>
              </a:prstGeom>
              <a:solidFill>
                <a:schemeClr val="tx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Hypervisor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3A5E000-B3DB-5A42-A155-4560B2F5A335}"/>
                  </a:ext>
                </a:extLst>
              </p:cNvPr>
              <p:cNvSpPr txBox="1"/>
              <p:nvPr/>
            </p:nvSpPr>
            <p:spPr>
              <a:xfrm>
                <a:off x="7152700" y="1031934"/>
                <a:ext cx="1667317" cy="2215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600" b="1" i="1">
                    <a:solidFill>
                      <a:schemeClr val="tx2"/>
                    </a:solidFill>
                    <a:latin typeface="Calibri"/>
                    <a:ea typeface="MS PGothic" panose="020B0600070205080204" pitchFamily="34" charset="-128"/>
                  </a:rPr>
                  <a:t>Non-secure</a:t>
                </a:r>
                <a:endParaRPr kumimoji="0" lang="en-GB" sz="1600" b="1" i="1" u="none" strike="noStrike" kern="1200" cap="none" spc="0" normalizeH="0" baseline="0" noProof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9F665428-4AD2-7449-9049-5717482514B1}"/>
                  </a:ext>
                </a:extLst>
              </p:cNvPr>
              <p:cNvSpPr/>
              <p:nvPr/>
            </p:nvSpPr>
            <p:spPr>
              <a:xfrm>
                <a:off x="10272975" y="3072346"/>
                <a:ext cx="1510662" cy="383867"/>
              </a:xfrm>
              <a:prstGeom prst="rect">
                <a:avLst/>
              </a:prstGeom>
              <a:solidFill>
                <a:srgbClr val="4A6B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prstClr val="white"/>
                    </a:solidFill>
                    <a:latin typeface="Calibri"/>
                  </a:rPr>
                  <a:t>SPM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F651BDD-FEA9-944B-88BE-9AE7478D9135}"/>
                  </a:ext>
                </a:extLst>
              </p:cNvPr>
              <p:cNvSpPr/>
              <p:nvPr/>
            </p:nvSpPr>
            <p:spPr>
              <a:xfrm>
                <a:off x="10254462" y="2233325"/>
                <a:ext cx="584830" cy="536809"/>
              </a:xfrm>
              <a:prstGeom prst="rect">
                <a:avLst/>
              </a:prstGeom>
              <a:solidFill>
                <a:srgbClr val="70A0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prstClr val="white"/>
                    </a:solidFill>
                    <a:latin typeface="Calibri"/>
                  </a:rPr>
                  <a:t>TOS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3C7D19C-1995-D541-B565-BCC1F3AAD377}"/>
                  </a:ext>
                </a:extLst>
              </p:cNvPr>
              <p:cNvSpPr/>
              <p:nvPr/>
            </p:nvSpPr>
            <p:spPr>
              <a:xfrm>
                <a:off x="10256050" y="1486230"/>
                <a:ext cx="264794" cy="585133"/>
              </a:xfrm>
              <a:prstGeom prst="rect">
                <a:avLst/>
              </a:prstGeom>
              <a:solidFill>
                <a:schemeClr val="accent4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TA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7CCA14-4743-9D41-9489-40F8987742D1}"/>
                  </a:ext>
                </a:extLst>
              </p:cNvPr>
              <p:cNvSpPr txBox="1"/>
              <p:nvPr/>
            </p:nvSpPr>
            <p:spPr>
              <a:xfrm>
                <a:off x="10254461" y="1029410"/>
                <a:ext cx="1667317" cy="2215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Calibri"/>
                    <a:ea typeface="MS PGothic" panose="020B0600070205080204" pitchFamily="34" charset="-128"/>
                    <a:cs typeface="+mn-cs"/>
                  </a:rPr>
                  <a:t>Secure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174511E-354E-ED44-B56F-7825241AE04E}"/>
                  </a:ext>
                </a:extLst>
              </p:cNvPr>
              <p:cNvSpPr/>
              <p:nvPr/>
            </p:nvSpPr>
            <p:spPr>
              <a:xfrm>
                <a:off x="11079030" y="2233324"/>
                <a:ext cx="704606" cy="536810"/>
              </a:xfrm>
              <a:prstGeom prst="rect">
                <a:avLst/>
              </a:prstGeom>
              <a:solidFill>
                <a:srgbClr val="70A0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100">
                    <a:solidFill>
                      <a:prstClr val="white"/>
                    </a:solidFill>
                    <a:latin typeface="Calibri"/>
                  </a:rPr>
                  <a:t>Secure Partition</a:t>
                </a: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254387C-115F-784D-A10B-BDCE9BEE3D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6644" y="1436809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FEB22F0-BAAC-E445-A9C2-EC973A1D5C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38275" y="2913326"/>
                <a:ext cx="2732105" cy="1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926CC8A-DF9B-394F-8443-B04DD14F27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951479" y="1430517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A91BF3CA-3B59-B843-93EB-41A49B043E4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39358" y="2907857"/>
                <a:ext cx="1544278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3928889-21C6-1445-AB97-4650713C0C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70778" y="1245910"/>
                <a:ext cx="0" cy="2277963"/>
              </a:xfrm>
              <a:prstGeom prst="line">
                <a:avLst/>
              </a:prstGeom>
              <a:ln w="2540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4ADF266-FD02-3D48-87F3-BEC75BFE39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08619" y="1226694"/>
                <a:ext cx="0" cy="2332463"/>
              </a:xfrm>
              <a:prstGeom prst="line">
                <a:avLst/>
              </a:prstGeom>
              <a:ln w="2540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01C45E4-DE4B-F246-BE22-1C5CF0AA3E27}"/>
                  </a:ext>
                </a:extLst>
              </p:cNvPr>
              <p:cNvSpPr txBox="1"/>
              <p:nvPr/>
            </p:nvSpPr>
            <p:spPr>
              <a:xfrm>
                <a:off x="5443075" y="1035760"/>
                <a:ext cx="1667317" cy="221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1" i="1" u="none" strike="noStrike" kern="1200" cap="none" spc="0" normalizeH="0" baseline="0" noProof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Calibri"/>
                    <a:ea typeface="MS PGothic" panose="020B0600070205080204" pitchFamily="34" charset="-128"/>
                    <a:cs typeface="+mn-cs"/>
                  </a:rPr>
                  <a:t>Realm</a:t>
                </a: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ED9FC1F-F3AA-BF45-A7DF-66C1390E4C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83098" y="3559157"/>
                <a:ext cx="6329477" cy="0"/>
              </a:xfrm>
              <a:prstGeom prst="line">
                <a:avLst/>
              </a:prstGeom>
              <a:ln w="2540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8620090-75D7-B540-8955-53478C68E26B}"/>
                  </a:ext>
                </a:extLst>
              </p:cNvPr>
              <p:cNvSpPr/>
              <p:nvPr/>
            </p:nvSpPr>
            <p:spPr>
              <a:xfrm>
                <a:off x="7678201" y="3047004"/>
                <a:ext cx="1906884" cy="380042"/>
              </a:xfrm>
              <a:prstGeom prst="rect">
                <a:avLst/>
              </a:prstGeom>
              <a:solidFill>
                <a:schemeClr val="tx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Hypervisor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D1C4C31-336D-5C43-85D7-C00E8718FC16}"/>
                  </a:ext>
                </a:extLst>
              </p:cNvPr>
              <p:cNvSpPr/>
              <p:nvPr/>
            </p:nvSpPr>
            <p:spPr>
              <a:xfrm>
                <a:off x="5431842" y="3047005"/>
                <a:ext cx="1447122" cy="375622"/>
              </a:xfrm>
              <a:prstGeom prst="rect">
                <a:avLst/>
              </a:prstGeom>
              <a:solidFill>
                <a:srgbClr val="BF9500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600">
                    <a:solidFill>
                      <a:srgbClr val="FFFFFF"/>
                    </a:solidFill>
                    <a:latin typeface="Calibri"/>
                  </a:rPr>
                  <a:t>RMM</a:t>
                </a:r>
                <a:endPara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80DD8D6-0753-B04F-AB84-9DEBC9E3D661}"/>
                  </a:ext>
                </a:extLst>
              </p:cNvPr>
              <p:cNvGrpSpPr/>
              <p:nvPr/>
            </p:nvGrpSpPr>
            <p:grpSpPr>
              <a:xfrm>
                <a:off x="5443075" y="1486231"/>
                <a:ext cx="651072" cy="1283876"/>
                <a:chOff x="934053" y="1733176"/>
                <a:chExt cx="1470696" cy="1537418"/>
              </a:xfrm>
            </p:grpSpPr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BC6930-DAFC-3340-BB14-1D8DA445FF95}"/>
                    </a:ext>
                  </a:extLst>
                </p:cNvPr>
                <p:cNvSpPr/>
                <p:nvPr/>
              </p:nvSpPr>
              <p:spPr>
                <a:xfrm>
                  <a:off x="934053" y="1733176"/>
                  <a:ext cx="1470696" cy="1537418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accent3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EA3FB51B-5223-FF45-9CB3-CD72FD3CBE23}"/>
                    </a:ext>
                  </a:extLst>
                </p:cNvPr>
                <p:cNvSpPr/>
                <p:nvPr/>
              </p:nvSpPr>
              <p:spPr>
                <a:xfrm>
                  <a:off x="1046870" y="2596830"/>
                  <a:ext cx="1246368" cy="536809"/>
                </a:xfrm>
                <a:prstGeom prst="rect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1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rPr>
                    <a:t>Kernel</a:t>
                  </a: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76B753A7-80BD-FE46-8681-CA2E3A71E607}"/>
                    </a:ext>
                  </a:extLst>
                </p:cNvPr>
                <p:cNvSpPr/>
                <p:nvPr/>
              </p:nvSpPr>
              <p:spPr>
                <a:xfrm>
                  <a:off x="1074901" y="1849735"/>
                  <a:ext cx="1218337" cy="585133"/>
                </a:xfrm>
                <a:prstGeom prst="rect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1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rPr>
                    <a:t>App</a:t>
                  </a:r>
                </a:p>
              </p:txBody>
            </p:sp>
          </p:grp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DC4122C-5619-F64B-94A9-8462EA1B0472}"/>
                  </a:ext>
                </a:extLst>
              </p:cNvPr>
              <p:cNvSpPr/>
              <p:nvPr/>
            </p:nvSpPr>
            <p:spPr>
              <a:xfrm>
                <a:off x="6305550" y="3731419"/>
                <a:ext cx="5467004" cy="37562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600">
                    <a:solidFill>
                      <a:srgbClr val="FFFFFF"/>
                    </a:solidFill>
                    <a:latin typeface="Calibri"/>
                  </a:rPr>
                  <a:t>Monitor</a:t>
                </a:r>
                <a:endPara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22BD4302-6E77-A545-AEBD-AB112B37574D}"/>
                  </a:ext>
                </a:extLst>
              </p:cNvPr>
              <p:cNvSpPr/>
              <p:nvPr/>
            </p:nvSpPr>
            <p:spPr>
              <a:xfrm>
                <a:off x="10574500" y="1486230"/>
                <a:ext cx="264794" cy="585133"/>
              </a:xfrm>
              <a:prstGeom prst="rect">
                <a:avLst/>
              </a:prstGeom>
              <a:solidFill>
                <a:schemeClr val="accent4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TA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02762F7E-7F44-0B4A-80CB-A331CC63F341}"/>
                  </a:ext>
                </a:extLst>
              </p:cNvPr>
              <p:cNvSpPr/>
              <p:nvPr/>
            </p:nvSpPr>
            <p:spPr>
              <a:xfrm>
                <a:off x="9317405" y="1488319"/>
                <a:ext cx="569665" cy="585133"/>
              </a:xfrm>
              <a:prstGeom prst="rect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App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7121B2A-804C-E04C-9743-ED366F6953F0}"/>
                  </a:ext>
                </a:extLst>
              </p:cNvPr>
              <p:cNvSpPr/>
              <p:nvPr/>
            </p:nvSpPr>
            <p:spPr>
              <a:xfrm>
                <a:off x="7145973" y="1495993"/>
                <a:ext cx="370658" cy="1264351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accent3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:r>
                  <a:rPr lang="en-GB" sz="1600"/>
                  <a:t>RVM1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02FE0B9-88FA-3C47-B446-5060B0007455}"/>
                  </a:ext>
                </a:extLst>
              </p:cNvPr>
              <p:cNvSpPr txBox="1"/>
              <p:nvPr/>
            </p:nvSpPr>
            <p:spPr>
              <a:xfrm>
                <a:off x="5443075" y="3800041"/>
                <a:ext cx="1667317" cy="221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1" i="1" u="none" strike="noStrike" kern="1200" cap="none" spc="0" normalizeH="0" baseline="0" noProof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Calibri"/>
                    <a:ea typeface="MS PGothic" panose="020B0600070205080204" pitchFamily="34" charset="-128"/>
                    <a:cs typeface="+mn-cs"/>
                  </a:rPr>
                  <a:t>Root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4574C776-40A8-EA4D-9236-4169B0581187}"/>
                  </a:ext>
                </a:extLst>
              </p:cNvPr>
              <p:cNvSpPr/>
              <p:nvPr/>
            </p:nvSpPr>
            <p:spPr>
              <a:xfrm>
                <a:off x="7625851" y="1495993"/>
                <a:ext cx="370658" cy="1264351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accent3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:r>
                  <a:rPr lang="en-GB" sz="1600"/>
                  <a:t>RVM2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01B6C52-81BC-7B43-A96D-F938B4D562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2395" y="1436809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32CA9E76-31A9-1B4F-991B-2015BD7A48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92530" y="1436809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F254A1F-F730-F544-B878-991BE09BFCDF}"/>
                  </a:ext>
                </a:extLst>
              </p:cNvPr>
              <p:cNvSpPr/>
              <p:nvPr/>
            </p:nvSpPr>
            <p:spPr>
              <a:xfrm>
                <a:off x="8143829" y="1495993"/>
                <a:ext cx="370658" cy="1264351"/>
              </a:xfrm>
              <a:prstGeom prst="rect">
                <a:avLst/>
              </a:prstGeom>
              <a:solidFill>
                <a:schemeClr val="accent6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>
                    <a:solidFill>
                      <a:srgbClr val="FFFFFF"/>
                    </a:solidFill>
                    <a:latin typeface="Calibri"/>
                  </a:rPr>
                  <a:t>VM1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333CBD6-CD20-8A46-841B-8ED35F23A14B}"/>
                  </a:ext>
                </a:extLst>
              </p:cNvPr>
              <p:cNvSpPr/>
              <p:nvPr/>
            </p:nvSpPr>
            <p:spPr>
              <a:xfrm>
                <a:off x="8656785" y="1506192"/>
                <a:ext cx="569665" cy="585133"/>
              </a:xfrm>
              <a:prstGeom prst="rect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App</a:t>
                </a:r>
              </a:p>
            </p:txBody>
          </p: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F77DD137-CDD0-AA4A-BB54-C0DE81D8AFDE}"/>
                  </a:ext>
                </a:extLst>
              </p:cNvPr>
              <p:cNvGrpSpPr/>
              <p:nvPr/>
            </p:nvGrpSpPr>
            <p:grpSpPr>
              <a:xfrm>
                <a:off x="6215508" y="1486231"/>
                <a:ext cx="651072" cy="1283876"/>
                <a:chOff x="934053" y="1733176"/>
                <a:chExt cx="1470696" cy="1537418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CFA5F98-336E-B142-8C49-B56E2E021114}"/>
                    </a:ext>
                  </a:extLst>
                </p:cNvPr>
                <p:cNvSpPr/>
                <p:nvPr/>
              </p:nvSpPr>
              <p:spPr>
                <a:xfrm>
                  <a:off x="934053" y="1733176"/>
                  <a:ext cx="1470696" cy="1537418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accent3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sz="110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AC825350-D0E5-064F-9B59-F4B0B22959EB}"/>
                    </a:ext>
                  </a:extLst>
                </p:cNvPr>
                <p:cNvSpPr/>
                <p:nvPr/>
              </p:nvSpPr>
              <p:spPr>
                <a:xfrm>
                  <a:off x="1046870" y="2596830"/>
                  <a:ext cx="1246368" cy="536809"/>
                </a:xfrm>
                <a:prstGeom prst="rect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1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rPr>
                    <a:t>Kernel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6D7834CA-032A-204C-AB0A-FD38BB169C22}"/>
                    </a:ext>
                  </a:extLst>
                </p:cNvPr>
                <p:cNvSpPr/>
                <p:nvPr/>
              </p:nvSpPr>
              <p:spPr>
                <a:xfrm>
                  <a:off x="1074901" y="1849735"/>
                  <a:ext cx="1218337" cy="585133"/>
                </a:xfrm>
                <a:prstGeom prst="rect">
                  <a:avLst/>
                </a:prstGeom>
                <a:solidFill>
                  <a:schemeClr val="accent3"/>
                </a:solidFill>
                <a:ln w="508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GB" sz="11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rPr>
                    <a:t>App</a:t>
                  </a:r>
                </a:p>
              </p:txBody>
            </p:sp>
          </p:grp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343CB8D3-AB40-DD48-BF3D-C8BB31CC25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63013" y="1430517"/>
                <a:ext cx="0" cy="1481543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5FCFF98-5675-6947-A136-54C8F4FC9A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83264" y="2907857"/>
                <a:ext cx="1483316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or: Curved 134">
                <a:extLst>
                  <a:ext uri="{FF2B5EF4-FFF2-40B4-BE49-F238E27FC236}">
                    <a16:creationId xmlns:a16="http://schemas.microsoft.com/office/drawing/2014/main" id="{2EFE97F8-DE7A-DD4B-A554-74240F28F9AF}"/>
                  </a:ext>
                </a:extLst>
              </p:cNvPr>
              <p:cNvCxnSpPr>
                <a:stCxn id="41" idx="0"/>
                <a:endCxn id="56" idx="0"/>
              </p:cNvCxnSpPr>
              <p:nvPr/>
            </p:nvCxnSpPr>
            <p:spPr>
              <a:xfrm rot="16200000" flipV="1">
                <a:off x="6545076" y="709766"/>
                <a:ext cx="9762" cy="1562691"/>
              </a:xfrm>
              <a:prstGeom prst="curvedConnector3">
                <a:avLst>
                  <a:gd name="adj1" fmla="val 2441733"/>
                </a:avLst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or: Curved 135">
                <a:extLst>
                  <a:ext uri="{FF2B5EF4-FFF2-40B4-BE49-F238E27FC236}">
                    <a16:creationId xmlns:a16="http://schemas.microsoft.com/office/drawing/2014/main" id="{83F8463D-928C-B148-B18E-FB3DAC3CD86A}"/>
                  </a:ext>
                </a:extLst>
              </p:cNvPr>
              <p:cNvCxnSpPr>
                <a:stCxn id="43" idx="0"/>
                <a:endCxn id="53" idx="0"/>
              </p:cNvCxnSpPr>
              <p:nvPr/>
            </p:nvCxnSpPr>
            <p:spPr>
              <a:xfrm rot="16200000" flipV="1">
                <a:off x="7171231" y="856044"/>
                <a:ext cx="9762" cy="1270136"/>
              </a:xfrm>
              <a:prstGeom prst="curvedConnector3">
                <a:avLst>
                  <a:gd name="adj1" fmla="val 2441733"/>
                </a:avLst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97FC6D9-0B24-FA43-8664-87BD17DA231A}"/>
                </a:ext>
              </a:extLst>
            </p:cNvPr>
            <p:cNvGrpSpPr/>
            <p:nvPr/>
          </p:nvGrpSpPr>
          <p:grpSpPr>
            <a:xfrm>
              <a:off x="5461922" y="1495993"/>
              <a:ext cx="582401" cy="651202"/>
              <a:chOff x="3651440" y="2300545"/>
              <a:chExt cx="582401" cy="651202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C0701F54-8DB2-A743-BD25-C738C56B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2747" y="2300545"/>
                <a:ext cx="0" cy="648527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80C6A8B-4FC0-504B-9664-D34937E435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51440" y="2951747"/>
                <a:ext cx="582401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8930506-DA3C-8C4F-B832-1C1159F4978D}"/>
                </a:ext>
              </a:extLst>
            </p:cNvPr>
            <p:cNvGrpSpPr/>
            <p:nvPr/>
          </p:nvGrpSpPr>
          <p:grpSpPr>
            <a:xfrm>
              <a:off x="231866" y="1576034"/>
              <a:ext cx="1212483" cy="2493092"/>
              <a:chOff x="1352311" y="2144641"/>
              <a:chExt cx="1212483" cy="249309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EB895CE-18B7-5044-A61B-D923E6224AD9}"/>
                  </a:ext>
                </a:extLst>
              </p:cNvPr>
              <p:cNvSpPr txBox="1"/>
              <p:nvPr/>
            </p:nvSpPr>
            <p:spPr>
              <a:xfrm>
                <a:off x="1352311" y="2895516"/>
                <a:ext cx="1020059" cy="299517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EL1</a:t>
                </a:r>
                <a:endParaRPr lang="en-GB" sz="1400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2EB0654-9791-8846-9678-E5A4754B3264}"/>
                  </a:ext>
                </a:extLst>
              </p:cNvPr>
              <p:cNvSpPr txBox="1"/>
              <p:nvPr/>
            </p:nvSpPr>
            <p:spPr>
              <a:xfrm>
                <a:off x="1352311" y="3700499"/>
                <a:ext cx="1212483" cy="299517"/>
              </a:xfrm>
              <a:prstGeom prst="rect">
                <a:avLst/>
              </a:prstGeom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EL2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43081A2-693E-B44C-9F5F-20932AB04042}"/>
                  </a:ext>
                </a:extLst>
              </p:cNvPr>
              <p:cNvSpPr txBox="1"/>
              <p:nvPr/>
            </p:nvSpPr>
            <p:spPr>
              <a:xfrm>
                <a:off x="1352311" y="2144641"/>
                <a:ext cx="869755" cy="299517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EL0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26C50F2-0BF6-B846-AE08-28CAF85CDE49}"/>
                  </a:ext>
                </a:extLst>
              </p:cNvPr>
              <p:cNvSpPr txBox="1"/>
              <p:nvPr/>
            </p:nvSpPr>
            <p:spPr>
              <a:xfrm>
                <a:off x="1352311" y="4338216"/>
                <a:ext cx="1212483" cy="299517"/>
              </a:xfrm>
              <a:prstGeom prst="rect">
                <a:avLst/>
              </a:prstGeom>
            </p:spPr>
            <p:txBody>
              <a:bodyPr vert="horz" wrap="square" lIns="0" tIns="0" rIns="0" bIns="0" rtlCol="0" anchor="ctr">
                <a:noAutofit/>
              </a:bodyPr>
              <a:lstStyle/>
              <a:p>
                <a:pPr defTabSz="456038">
                  <a:defRPr/>
                </a:pPr>
                <a:r>
                  <a:rPr lang="en-GB" sz="1400" kern="0">
                    <a:solidFill>
                      <a:srgbClr val="000000"/>
                    </a:solidFill>
                    <a:latin typeface="Gill Sans MT"/>
                    <a:ea typeface=""/>
                  </a:rPr>
                  <a:t>EL3</a:t>
                </a:r>
                <a:endParaRPr lang="en-GB" kern="0">
                  <a:solidFill>
                    <a:srgbClr val="000000"/>
                  </a:solidFill>
                  <a:latin typeface="Gill Sans Light"/>
                  <a:ea typeface="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2EED35-2966-2846-A42A-499149760860}"/>
                </a:ext>
              </a:extLst>
            </p:cNvPr>
            <p:cNvGrpSpPr/>
            <p:nvPr/>
          </p:nvGrpSpPr>
          <p:grpSpPr>
            <a:xfrm>
              <a:off x="3889299" y="1506192"/>
              <a:ext cx="1207376" cy="638452"/>
              <a:chOff x="3651440" y="2313295"/>
              <a:chExt cx="582401" cy="638452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AD09ACF-5D85-364B-913F-3DEC479310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28954" y="2313295"/>
                <a:ext cx="0" cy="635777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B5C279A-F6D0-A548-83C0-6B9B1666A3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51440" y="2951747"/>
                <a:ext cx="582401" cy="0"/>
              </a:xfrm>
              <a:prstGeom prst="line">
                <a:avLst/>
              </a:prstGeom>
              <a:ln w="6350">
                <a:solidFill>
                  <a:schemeClr val="tx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Title 1">
            <a:extLst>
              <a:ext uri="{FF2B5EF4-FFF2-40B4-BE49-F238E27FC236}">
                <a16:creationId xmlns:a16="http://schemas.microsoft.com/office/drawing/2014/main" id="{BDE7F4BE-8A5E-4045-9A07-1063BD95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476250"/>
            <a:ext cx="11233150" cy="654760"/>
          </a:xfrm>
        </p:spPr>
        <p:txBody>
          <a:bodyPr/>
          <a:lstStyle/>
          <a:p>
            <a:r>
              <a:rPr lang="en-GB" dirty="0"/>
              <a:t>Arm Confidential Compute Architecture (CCA)</a:t>
            </a:r>
          </a:p>
        </p:txBody>
      </p:sp>
    </p:spTree>
    <p:extLst>
      <p:ext uri="{BB962C8B-B14F-4D97-AF65-F5344CB8AC3E}">
        <p14:creationId xmlns:p14="http://schemas.microsoft.com/office/powerpoint/2010/main" val="2759343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D0827-9D34-E942-8FC9-CF72335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last missing piece: Remote Attestation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658FE-F0A8-0B4E-AC26-38090DBAD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GB" dirty="0"/>
              <a:t>Earlier mentioned Cloud Computing as a motivation for the rise of Confidential Computing</a:t>
            </a:r>
          </a:p>
          <a:p>
            <a:pPr marL="672465" lvl="1" indent="-166370"/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But… why do you trust an Isolate was spawned by untrusted Cloud host, when requested?</a:t>
            </a:r>
          </a:p>
          <a:p>
            <a:pPr marL="0" indent="0">
              <a:buNone/>
            </a:pPr>
            <a:endParaRPr lang="en-GB" dirty="0">
              <a:ea typeface="ＭＳ Ｐゴシック"/>
            </a:endParaRPr>
          </a:p>
          <a:p>
            <a:pPr marL="0" indent="0">
              <a:buNone/>
            </a:pPr>
            <a:r>
              <a:rPr lang="en-GB" dirty="0">
                <a:ea typeface="ＭＳ Ｐゴシック"/>
              </a:rPr>
              <a:t>Why trust the code and data transferred to remote machine is the same that’s loaded?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Missing piece is </a:t>
            </a:r>
            <a:r>
              <a:rPr lang="en-GB" b="1" dirty="0"/>
              <a:t>Remote Attestation</a:t>
            </a:r>
            <a:r>
              <a:rPr lang="en-GB" dirty="0"/>
              <a:t>: cryptographic technique through which a sceptic receives strong evidence that a device was configured in a particular state</a:t>
            </a:r>
          </a:p>
        </p:txBody>
      </p:sp>
    </p:spTree>
    <p:extLst>
      <p:ext uri="{BB962C8B-B14F-4D97-AF65-F5344CB8AC3E}">
        <p14:creationId xmlns:p14="http://schemas.microsoft.com/office/powerpoint/2010/main" val="236471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rm_PPT_Public">
  <a:themeElements>
    <a:clrScheme name="Arm PPT">
      <a:dk1>
        <a:srgbClr val="000000"/>
      </a:dk1>
      <a:lt1>
        <a:srgbClr val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7" id="{BAEDCA4E-07D3-CF45-8582-069B713BBD79}" vid="{B429C1B6-4366-0543-9EF0-CA4016DA91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5675509F-A6F5-4147-861D-E4CC99F48FA5}">
  <ds:schemaRefs>
    <ds:schemaRef ds:uri="c0950e01-db07-4e41-9c32-b7a8e9fccc9b"/>
    <ds:schemaRef ds:uri="f2ad5090-61a8-4b8c-ab70-68f4ff4d193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www.w3.org/2001/XMLSchema"/>
  </ds:schemaRefs>
</ds:datastoreItem>
</file>

<file path=customXml/itemProps5.xml><?xml version="1.0" encoding="utf-8"?>
<ds:datastoreItem xmlns:ds="http://schemas.openxmlformats.org/officeDocument/2006/customXml" ds:itemID="{B61D4E06-5D3F-4994-A4A7-4BA626FA722D}">
  <ds:schemaRefs>
    <ds:schemaRef ds:uri="http://schemas.microsoft.com/office/2006/metadata/properties"/>
    <ds:schemaRef ds:uri="http://schemas.microsoft.com/sharepoint/v3"/>
    <ds:schemaRef ds:uri="c0950e01-db07-4e41-9c32-b7a8e9fccc9b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  <ds:schemaRef ds:uri="f2ad5090-61a8-4b8c-ab70-68f4ff4d1933"/>
    <ds:schemaRef ds:uri="http://schemas.openxmlformats.org/package/2006/metadata/core-properties"/>
    <ds:schemaRef ds:uri="http://schemas.microsoft.com/sharepoint/v3/field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Arm_PPT_Public</Template>
  <TotalTime>3799</TotalTime>
  <Words>2218</Words>
  <Application>Microsoft Macintosh PowerPoint</Application>
  <PresentationFormat>Widescreen</PresentationFormat>
  <Paragraphs>306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Consolas</vt:lpstr>
      <vt:lpstr>Gill Sans Light</vt:lpstr>
      <vt:lpstr>Gill Sans MT</vt:lpstr>
      <vt:lpstr>Wingdings</vt:lpstr>
      <vt:lpstr>Arm_PPT_Public</vt:lpstr>
      <vt:lpstr> Confidential Computing </vt:lpstr>
      <vt:lpstr>What makes a good invited talk for an event like this?</vt:lpstr>
      <vt:lpstr>Confidential Computing</vt:lpstr>
      <vt:lpstr>Protecting data in use</vt:lpstr>
      <vt:lpstr>TrustZone and Confidential Computing</vt:lpstr>
      <vt:lpstr>Arm TrustZone</vt:lpstr>
      <vt:lpstr>Hardware-backed third-party Confidential Computing</vt:lpstr>
      <vt:lpstr>Arm Confidential Compute Architecture (CCA)</vt:lpstr>
      <vt:lpstr>One last missing piece: Remote Attestation</vt:lpstr>
      <vt:lpstr>One model of attestation</vt:lpstr>
      <vt:lpstr>A (utopian) vision</vt:lpstr>
      <vt:lpstr>Stepping back…</vt:lpstr>
      <vt:lpstr>Moving computations around</vt:lpstr>
      <vt:lpstr>Fine-grained control and protection of data</vt:lpstr>
      <vt:lpstr>Realizing this…</vt:lpstr>
      <vt:lpstr>Veracruz: privacy-preserving collaborative computation </vt:lpstr>
      <vt:lpstr>The Veracruz framework</vt:lpstr>
      <vt:lpstr>Veracruz from 50,000ft</vt:lpstr>
      <vt:lpstr>Use-case: privacy-preserving machine learning</vt:lpstr>
      <vt:lpstr>Use-case: privacy-preserving set-sum computation</vt:lpstr>
      <vt:lpstr>…and many more potential use-cases</vt:lpstr>
      <vt:lpstr>Abstracting over isolates</vt:lpstr>
      <vt:lpstr>Research opportunities</vt:lpstr>
      <vt:lpstr>Elephant in the room</vt:lpstr>
      <vt:lpstr>Mass, decentralized attestation</vt:lpstr>
      <vt:lpstr>Policies, and scheduling for fine-grained control over data</vt:lpstr>
      <vt:lpstr>Conclusions</vt:lpstr>
      <vt:lpstr>Some of our other related activities</vt:lpstr>
      <vt:lpstr>Wrapping it up…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Confidential Computing: Brave New World</dc:title>
  <dc:subject/>
  <dc:creator>Dominic Mulligan</dc:creator>
  <cp:keywords/>
  <dc:description/>
  <cp:lastModifiedBy>Dominic Mulligan</cp:lastModifiedBy>
  <cp:revision>2</cp:revision>
  <dcterms:created xsi:type="dcterms:W3CDTF">2021-09-06T14:50:03Z</dcterms:created>
  <dcterms:modified xsi:type="dcterms:W3CDTF">2021-09-15T12:50:51Z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